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5" r:id="rId1"/>
  </p:sldMasterIdLst>
  <p:notesMasterIdLst>
    <p:notesMasterId r:id="rId33"/>
  </p:notesMasterIdLst>
  <p:sldIdLst>
    <p:sldId id="256" r:id="rId2"/>
    <p:sldId id="317" r:id="rId3"/>
    <p:sldId id="282" r:id="rId4"/>
    <p:sldId id="283" r:id="rId5"/>
    <p:sldId id="286" r:id="rId6"/>
    <p:sldId id="287" r:id="rId7"/>
    <p:sldId id="285" r:id="rId8"/>
    <p:sldId id="289" r:id="rId9"/>
    <p:sldId id="288" r:id="rId10"/>
    <p:sldId id="284" r:id="rId11"/>
    <p:sldId id="300" r:id="rId12"/>
    <p:sldId id="292" r:id="rId13"/>
    <p:sldId id="293" r:id="rId14"/>
    <p:sldId id="296" r:id="rId15"/>
    <p:sldId id="297" r:id="rId16"/>
    <p:sldId id="301" r:id="rId17"/>
    <p:sldId id="302" r:id="rId18"/>
    <p:sldId id="303" r:id="rId19"/>
    <p:sldId id="305" r:id="rId20"/>
    <p:sldId id="304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4" r:id="rId29"/>
    <p:sldId id="318" r:id="rId30"/>
    <p:sldId id="316" r:id="rId31"/>
    <p:sldId id="281" r:id="rId32"/>
  </p:sldIdLst>
  <p:sldSz cx="18288000" cy="10287000"/>
  <p:notesSz cx="6858000" cy="9144000"/>
  <p:embeddedFontLst>
    <p:embeddedFont>
      <p:font typeface="Inter" panose="020B0604020202020204" charset="0"/>
      <p:regular r:id="rId34"/>
      <p:bold r:id="rId35"/>
    </p:embeddedFont>
    <p:embeddedFont>
      <p:font typeface="Inter SemiBold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0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44" autoAdjust="0"/>
  </p:normalViewPr>
  <p:slideViewPr>
    <p:cSldViewPr snapToGrid="0">
      <p:cViewPr varScale="1">
        <p:scale>
          <a:sx n="52" d="100"/>
          <a:sy n="52" d="100"/>
        </p:scale>
        <p:origin x="85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5912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2590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3722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9640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3455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3433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4108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5132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050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6004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6150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362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2077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6648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2544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16468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24567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249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214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1003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0260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5356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46036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5423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8591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559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6187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4337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871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727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dt" idx="10"/>
          </p:nvPr>
        </p:nvSpPr>
        <p:spPr>
          <a:xfrm>
            <a:off x="16154400" y="991585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altLang="zh-CN"/>
              <a:t>29.04.2024</a:t>
            </a:r>
            <a:endParaRPr lang="en-US"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ftr" idx="11"/>
          </p:nvPr>
        </p:nvSpPr>
        <p:spPr>
          <a:xfrm>
            <a:off x="7239000" y="989430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0" y="987969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800"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r>
              <a:rPr lang="en-US" dirty="0"/>
              <a:t>Group 3</a:t>
            </a:r>
            <a:fld id="{00000000-1234-1234-1234-123412341234}" type="slidenum">
              <a:rPr lang="en-US" smtClean="0"/>
              <a:pPr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Inter"/>
              <a:buNone/>
              <a:defRPr sz="7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33925" y="30726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5334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•"/>
              <a:defRPr sz="48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–"/>
              <a:defRPr sz="28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•"/>
              <a:defRPr sz="1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»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"/>
          <p:cNvSpPr txBox="1"/>
          <p:nvPr/>
        </p:nvSpPr>
        <p:spPr>
          <a:xfrm>
            <a:off x="961364" y="1913883"/>
            <a:ext cx="1660273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Design and Configuration of Automated Production Systems using Virtual Environments</a:t>
            </a:r>
            <a:endParaRPr lang="zh-CN" altLang="en-US" sz="1000" dirty="0"/>
          </a:p>
        </p:txBody>
      </p:sp>
      <p:sp>
        <p:nvSpPr>
          <p:cNvPr id="127" name="Google Shape;127;p9"/>
          <p:cNvSpPr txBox="1"/>
          <p:nvPr/>
        </p:nvSpPr>
        <p:spPr>
          <a:xfrm>
            <a:off x="961364" y="4207884"/>
            <a:ext cx="3647803" cy="12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Group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Y</a:t>
            </a:r>
            <a:r>
              <a:rPr lang="it-IT" sz="2400" strike="noStrike" cap="none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uhang Jiang</a:t>
            </a:r>
            <a:endParaRPr lang="en-US" sz="2400" i="1" strike="noStrike" cap="none" dirty="0">
              <a:solidFill>
                <a:schemeClr val="dk1"/>
              </a:solidFill>
              <a:uFill>
                <a:noFill/>
              </a:u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Saad Raza Hussain </a:t>
            </a:r>
            <a:r>
              <a:rPr lang="en-US" sz="2400" dirty="0" err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</a:rPr>
              <a:t>Shafi</a:t>
            </a:r>
            <a:endParaRPr lang="it-IT" sz="2400" strike="noStrike" cap="none" dirty="0">
              <a:solidFill>
                <a:schemeClr val="dk1"/>
              </a:solidFill>
              <a:uFill>
                <a:noFill/>
              </a:u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" name="Google Shape;132;p9"/>
          <p:cNvSpPr txBox="1"/>
          <p:nvPr/>
        </p:nvSpPr>
        <p:spPr>
          <a:xfrm>
            <a:off x="15806057" y="5029673"/>
            <a:ext cx="2354655" cy="557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Times New Roman" panose="02020603050405020304" pitchFamily="18" charset="0"/>
                <a:sym typeface="Inter"/>
              </a:rPr>
              <a:t>June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Times New Roman" panose="02020603050405020304" pitchFamily="18" charset="0"/>
                <a:sym typeface="Inter"/>
              </a:rPr>
              <a:t>  11, 2024</a:t>
            </a:r>
            <a:endParaRPr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27E20F-E2D7-79C7-C5F2-427CAA6A2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551714"/>
            <a:ext cx="18287225" cy="47352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04117B0-6433-9260-CE17-2DCD24C98DCF}"/>
              </a:ext>
            </a:extLst>
          </p:cNvPr>
          <p:cNvSpPr txBox="1"/>
          <p:nvPr/>
        </p:nvSpPr>
        <p:spPr>
          <a:xfrm>
            <a:off x="859764" y="844745"/>
            <a:ext cx="9201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i="0" u="none" strike="noStrike" cap="none" dirty="0">
                <a:solidFill>
                  <a:schemeClr val="tx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Topic </a:t>
            </a:r>
            <a:r>
              <a:rPr lang="en-US" altLang="zh-CN" sz="5400" b="1" dirty="0">
                <a:solidFill>
                  <a:srgbClr val="E1001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Model 4</a:t>
            </a:r>
            <a:endParaRPr lang="zh-CN" altLang="en-US" sz="5400" dirty="0">
              <a:solidFill>
                <a:srgbClr val="E10010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F1B1348-5FB6-4AE7-FE0C-2DB4C2E2F7FE}"/>
              </a:ext>
            </a:extLst>
          </p:cNvPr>
          <p:cNvCxnSpPr>
            <a:cxnSpLocks/>
          </p:cNvCxnSpPr>
          <p:nvPr/>
        </p:nvCxnSpPr>
        <p:spPr>
          <a:xfrm>
            <a:off x="961364" y="1816677"/>
            <a:ext cx="1323796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0DB011C8-A3A9-64A3-741C-BA2BDD485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7200" y="96063"/>
            <a:ext cx="2863512" cy="105328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C0A263B-5476-B3DF-C26C-796EFA1A7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88" y="146507"/>
            <a:ext cx="2863512" cy="299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F56B1C-2BE3-CBE1-AAEB-7ED0E3971F2F}"/>
              </a:ext>
            </a:extLst>
          </p:cNvPr>
          <p:cNvSpPr txBox="1"/>
          <p:nvPr/>
        </p:nvSpPr>
        <p:spPr>
          <a:xfrm>
            <a:off x="1023620" y="1983968"/>
            <a:ext cx="8343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E10010"/>
                </a:solidFill>
              </a:rPr>
              <a:t>PL1StateMacheine2.java (R3)</a:t>
            </a:r>
          </a:p>
          <a:p>
            <a:r>
              <a:rPr lang="en-US" altLang="zh-CN" sz="2400" b="1" dirty="0">
                <a:solidFill>
                  <a:schemeClr val="tx1"/>
                </a:solidFill>
              </a:rPr>
              <a:t>One sensor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cA3Sen: Stop the Vx, trigger R3 to sort.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BA13B8-9187-35CB-51BB-90815B34C4C7}"/>
              </a:ext>
            </a:extLst>
          </p:cNvPr>
          <p:cNvSpPr txBox="1"/>
          <p:nvPr/>
        </p:nvSpPr>
        <p:spPr>
          <a:xfrm>
            <a:off x="10202091" y="149064"/>
            <a:ext cx="745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Robot Control Part</a:t>
            </a:r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13F1B6-E4D2-5CF7-956D-1783CE53F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457" y="1584324"/>
            <a:ext cx="8467430" cy="68357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7D4EA9-A6A0-CA32-EB04-BB885A18F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200" y="4142033"/>
            <a:ext cx="6599343" cy="508728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6AC3522-A9AB-79DF-5BFB-32CE282D0FA8}"/>
              </a:ext>
            </a:extLst>
          </p:cNvPr>
          <p:cNvSpPr txBox="1"/>
          <p:nvPr/>
        </p:nvSpPr>
        <p:spPr>
          <a:xfrm>
            <a:off x="4069871" y="6100902"/>
            <a:ext cx="1925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</a:rPr>
              <a:t>cA3Sen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205386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83B7A4-F516-D131-6605-48D8332EB5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1646" b="12581"/>
          <a:stretch/>
        </p:blipFill>
        <p:spPr>
          <a:xfrm>
            <a:off x="0" y="1032387"/>
            <a:ext cx="18288000" cy="9254613"/>
          </a:xfrm>
          <a:prstGeom prst="rect">
            <a:avLst/>
          </a:prstGeom>
        </p:spPr>
      </p:pic>
      <p:sp>
        <p:nvSpPr>
          <p:cNvPr id="10" name="文本框 4">
            <a:extLst>
              <a:ext uri="{FF2B5EF4-FFF2-40B4-BE49-F238E27FC236}">
                <a16:creationId xmlns:a16="http://schemas.microsoft.com/office/drawing/2014/main" id="{AE3E3DD0-A694-61DA-D496-7E3C505A7CBC}"/>
              </a:ext>
            </a:extLst>
          </p:cNvPr>
          <p:cNvSpPr txBox="1"/>
          <p:nvPr/>
        </p:nvSpPr>
        <p:spPr>
          <a:xfrm>
            <a:off x="1932759" y="4912667"/>
            <a:ext cx="14422482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7200" dirty="0">
                <a:solidFill>
                  <a:srgbClr val="C00000"/>
                </a:solidFill>
                <a:latin typeface="Inter SemiBold" panose="020B0604020202020204" charset="0"/>
                <a:ea typeface="Inter SemiBold" panose="020B0604020202020204" charset="0"/>
              </a:rPr>
              <a:t>Data Visualization</a:t>
            </a:r>
            <a:r>
              <a:rPr kumimoji="0" lang="en-US" altLang="zh-CN" sz="7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Inter SemiBold" panose="020B0604020202020204" charset="0"/>
                <a:ea typeface="Inter SemiBold" panose="020B0604020202020204" charset="0"/>
                <a:cs typeface="Arial"/>
                <a:sym typeface="Arial"/>
              </a:rPr>
              <a:t> Part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5400" dirty="0">
                <a:solidFill>
                  <a:srgbClr val="C00000"/>
                </a:solidFill>
                <a:latin typeface="Inter SemiBold" panose="020B0604020202020204" charset="0"/>
                <a:ea typeface="Inter SemiBold" panose="020B0604020202020204" charset="0"/>
                <a:cs typeface="Arial"/>
              </a:rPr>
              <a:t>Production Stats</a:t>
            </a:r>
            <a:endParaRPr kumimoji="0" lang="zh-CN" altLang="en-US" sz="5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Inter SemiBold" panose="020B060402020202020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6818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BA13B8-9187-35CB-51BB-90815B34C4C7}"/>
              </a:ext>
            </a:extLst>
          </p:cNvPr>
          <p:cNvSpPr txBox="1"/>
          <p:nvPr/>
        </p:nvSpPr>
        <p:spPr>
          <a:xfrm>
            <a:off x="10202091" y="149064"/>
            <a:ext cx="745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400" dirty="0"/>
              <a:t>Data Visualization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Part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623511-8928-FCFC-9E0C-67AC97828472}"/>
              </a:ext>
            </a:extLst>
          </p:cNvPr>
          <p:cNvGrpSpPr/>
          <p:nvPr/>
        </p:nvGrpSpPr>
        <p:grpSpPr>
          <a:xfrm>
            <a:off x="0" y="1032387"/>
            <a:ext cx="18288000" cy="9254614"/>
            <a:chOff x="0" y="1032386"/>
            <a:chExt cx="18288000" cy="1067728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A83B7A4-F516-D131-6605-48D8332EB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646" b="12581"/>
            <a:stretch/>
          </p:blipFill>
          <p:spPr>
            <a:xfrm>
              <a:off x="0" y="1032386"/>
              <a:ext cx="18288000" cy="10677289"/>
            </a:xfrm>
            <a:prstGeom prst="rect">
              <a:avLst/>
            </a:prstGeom>
          </p:spPr>
        </p:pic>
        <p:sp>
          <p:nvSpPr>
            <p:cNvPr id="7" name="文本框 1">
              <a:extLst>
                <a:ext uri="{FF2B5EF4-FFF2-40B4-BE49-F238E27FC236}">
                  <a16:creationId xmlns:a16="http://schemas.microsoft.com/office/drawing/2014/main" id="{E5A45514-8544-730D-517F-DF4435220183}"/>
                </a:ext>
              </a:extLst>
            </p:cNvPr>
            <p:cNvSpPr txBox="1"/>
            <p:nvPr/>
          </p:nvSpPr>
          <p:spPr>
            <a:xfrm>
              <a:off x="10998450" y="9254614"/>
              <a:ext cx="5866171" cy="1384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1001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Which and How many by Variants?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lang="en-US" altLang="zh-CN" sz="2400" dirty="0">
                <a:solidFill>
                  <a:srgbClr val="E10010"/>
                </a:solidFill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文本框 1">
              <a:extLst>
                <a:ext uri="{FF2B5EF4-FFF2-40B4-BE49-F238E27FC236}">
                  <a16:creationId xmlns:a16="http://schemas.microsoft.com/office/drawing/2014/main" id="{BC7E56DA-8ED2-99F1-FDEF-04F33C0B6112}"/>
                </a:ext>
              </a:extLst>
            </p:cNvPr>
            <p:cNvSpPr txBox="1"/>
            <p:nvPr/>
          </p:nvSpPr>
          <p:spPr>
            <a:xfrm>
              <a:off x="11794811" y="2297130"/>
              <a:ext cx="5866171" cy="1384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zh-CN" sz="2400" dirty="0">
                  <a:solidFill>
                    <a:srgbClr val="E10010"/>
                  </a:solidFill>
                </a:rPr>
                <a:t>How much parts are being scraped?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6F56B1C-2BE3-CBE1-AAEB-7ED0E3971F2F}"/>
                </a:ext>
              </a:extLst>
            </p:cNvPr>
            <p:cNvSpPr txBox="1"/>
            <p:nvPr/>
          </p:nvSpPr>
          <p:spPr>
            <a:xfrm>
              <a:off x="185428" y="1912609"/>
              <a:ext cx="6700879" cy="1384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zh-CN" sz="2400" dirty="0">
                  <a:solidFill>
                    <a:srgbClr val="E10010"/>
                  </a:solidFill>
                </a:rPr>
                <a:t>How much parts are being produced?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440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BA13B8-9187-35CB-51BB-90815B34C4C7}"/>
              </a:ext>
            </a:extLst>
          </p:cNvPr>
          <p:cNvSpPr txBox="1"/>
          <p:nvPr/>
        </p:nvSpPr>
        <p:spPr>
          <a:xfrm>
            <a:off x="10202091" y="149064"/>
            <a:ext cx="745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400" dirty="0"/>
              <a:t>Data Visualization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Part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623511-8928-FCFC-9E0C-67AC97828472}"/>
              </a:ext>
            </a:extLst>
          </p:cNvPr>
          <p:cNvGrpSpPr/>
          <p:nvPr/>
        </p:nvGrpSpPr>
        <p:grpSpPr>
          <a:xfrm>
            <a:off x="0" y="1032387"/>
            <a:ext cx="18288000" cy="9254614"/>
            <a:chOff x="0" y="1032386"/>
            <a:chExt cx="18288000" cy="1067728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A83B7A4-F516-D131-6605-48D8332EB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646" b="12581"/>
            <a:stretch/>
          </p:blipFill>
          <p:spPr>
            <a:xfrm>
              <a:off x="0" y="1032386"/>
              <a:ext cx="18288000" cy="10677289"/>
            </a:xfrm>
            <a:prstGeom prst="rect">
              <a:avLst/>
            </a:prstGeom>
          </p:spPr>
        </p:pic>
        <p:sp>
          <p:nvSpPr>
            <p:cNvPr id="7" name="文本框 1">
              <a:extLst>
                <a:ext uri="{FF2B5EF4-FFF2-40B4-BE49-F238E27FC236}">
                  <a16:creationId xmlns:a16="http://schemas.microsoft.com/office/drawing/2014/main" id="{E5A45514-8544-730D-517F-DF4435220183}"/>
                </a:ext>
              </a:extLst>
            </p:cNvPr>
            <p:cNvSpPr txBox="1"/>
            <p:nvPr/>
          </p:nvSpPr>
          <p:spPr>
            <a:xfrm>
              <a:off x="10998450" y="9254614"/>
              <a:ext cx="5866171" cy="1384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1001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Which and How many by Variants?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lang="en-US" altLang="zh-CN" sz="2400" dirty="0">
                <a:solidFill>
                  <a:srgbClr val="E10010"/>
                </a:solidFill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文本框 1">
              <a:extLst>
                <a:ext uri="{FF2B5EF4-FFF2-40B4-BE49-F238E27FC236}">
                  <a16:creationId xmlns:a16="http://schemas.microsoft.com/office/drawing/2014/main" id="{BC7E56DA-8ED2-99F1-FDEF-04F33C0B6112}"/>
                </a:ext>
              </a:extLst>
            </p:cNvPr>
            <p:cNvSpPr txBox="1"/>
            <p:nvPr/>
          </p:nvSpPr>
          <p:spPr>
            <a:xfrm>
              <a:off x="11794811" y="2297130"/>
              <a:ext cx="5866171" cy="1384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zh-CN" sz="2400" dirty="0">
                  <a:solidFill>
                    <a:srgbClr val="E10010"/>
                  </a:solidFill>
                </a:rPr>
                <a:t>How much parts are being scraped?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6F56B1C-2BE3-CBE1-AAEB-7ED0E3971F2F}"/>
                </a:ext>
              </a:extLst>
            </p:cNvPr>
            <p:cNvSpPr txBox="1"/>
            <p:nvPr/>
          </p:nvSpPr>
          <p:spPr>
            <a:xfrm>
              <a:off x="185428" y="1912609"/>
              <a:ext cx="6700879" cy="1384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zh-CN" sz="2400" dirty="0">
                  <a:solidFill>
                    <a:srgbClr val="E10010"/>
                  </a:solidFill>
                </a:rPr>
                <a:t>How much parts are being produced?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zh-CN" sz="2400" dirty="0"/>
                <a:t>By counting the number of Parts A, B, C using Photocells on Conveyor A, B, and C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3BACC407-BE61-31A2-B562-75BE671010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08200" y="3873500"/>
            <a:ext cx="2292350" cy="717550"/>
          </a:xfrm>
          <a:prstGeom prst="curvedConnector3">
            <a:avLst>
              <a:gd name="adj1" fmla="val 4667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B5677BD-B239-F3CD-73D7-005DBE38DA3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12076" y="4679178"/>
            <a:ext cx="4979949" cy="1612900"/>
          </a:xfrm>
          <a:prstGeom prst="curvedConnector3">
            <a:avLst>
              <a:gd name="adj1" fmla="val 5280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1A90FDB9-3D1A-6DD6-CCE2-0741538F2E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46249" y="4235451"/>
            <a:ext cx="4889503" cy="2590800"/>
          </a:xfrm>
          <a:prstGeom prst="curvedConnector3">
            <a:avLst>
              <a:gd name="adj1" fmla="val 21948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637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BA13B8-9187-35CB-51BB-90815B34C4C7}"/>
              </a:ext>
            </a:extLst>
          </p:cNvPr>
          <p:cNvSpPr txBox="1"/>
          <p:nvPr/>
        </p:nvSpPr>
        <p:spPr>
          <a:xfrm>
            <a:off x="10202091" y="149064"/>
            <a:ext cx="745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400" dirty="0"/>
              <a:t>Data Visualization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Part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623511-8928-FCFC-9E0C-67AC97828472}"/>
              </a:ext>
            </a:extLst>
          </p:cNvPr>
          <p:cNvGrpSpPr/>
          <p:nvPr/>
        </p:nvGrpSpPr>
        <p:grpSpPr>
          <a:xfrm>
            <a:off x="0" y="1032387"/>
            <a:ext cx="18288000" cy="9254614"/>
            <a:chOff x="0" y="1032386"/>
            <a:chExt cx="18288000" cy="1067728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A83B7A4-F516-D131-6605-48D8332EB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646" b="12581"/>
            <a:stretch/>
          </p:blipFill>
          <p:spPr>
            <a:xfrm>
              <a:off x="0" y="1032386"/>
              <a:ext cx="18288000" cy="10677289"/>
            </a:xfrm>
            <a:prstGeom prst="rect">
              <a:avLst/>
            </a:prstGeom>
          </p:spPr>
        </p:pic>
        <p:sp>
          <p:nvSpPr>
            <p:cNvPr id="7" name="文本框 1">
              <a:extLst>
                <a:ext uri="{FF2B5EF4-FFF2-40B4-BE49-F238E27FC236}">
                  <a16:creationId xmlns:a16="http://schemas.microsoft.com/office/drawing/2014/main" id="{E5A45514-8544-730D-517F-DF4435220183}"/>
                </a:ext>
              </a:extLst>
            </p:cNvPr>
            <p:cNvSpPr txBox="1"/>
            <p:nvPr/>
          </p:nvSpPr>
          <p:spPr>
            <a:xfrm>
              <a:off x="10998450" y="9254614"/>
              <a:ext cx="5866171" cy="1384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1001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Which and How many by Variants?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lang="en-US" altLang="zh-CN" sz="2400" dirty="0">
                <a:solidFill>
                  <a:srgbClr val="E10010"/>
                </a:solidFill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文本框 1">
              <a:extLst>
                <a:ext uri="{FF2B5EF4-FFF2-40B4-BE49-F238E27FC236}">
                  <a16:creationId xmlns:a16="http://schemas.microsoft.com/office/drawing/2014/main" id="{BC7E56DA-8ED2-99F1-FDEF-04F33C0B6112}"/>
                </a:ext>
              </a:extLst>
            </p:cNvPr>
            <p:cNvSpPr txBox="1"/>
            <p:nvPr/>
          </p:nvSpPr>
          <p:spPr>
            <a:xfrm>
              <a:off x="11794811" y="2297130"/>
              <a:ext cx="5866171" cy="1384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zh-CN" sz="2400" dirty="0">
                  <a:solidFill>
                    <a:srgbClr val="E10010"/>
                  </a:solidFill>
                </a:rPr>
                <a:t>How much parts are being scraped?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Counting the Parts being scrapped in 10minutes using Photocells</a:t>
              </a: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6F56B1C-2BE3-CBE1-AAEB-7ED0E3971F2F}"/>
                </a:ext>
              </a:extLst>
            </p:cNvPr>
            <p:cNvSpPr txBox="1"/>
            <p:nvPr/>
          </p:nvSpPr>
          <p:spPr>
            <a:xfrm>
              <a:off x="185428" y="1912609"/>
              <a:ext cx="6700879" cy="1384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zh-CN" sz="2400" dirty="0">
                  <a:solidFill>
                    <a:srgbClr val="E10010"/>
                  </a:solidFill>
                </a:rPr>
                <a:t>How much parts are being produced?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zh-CN" sz="2400" dirty="0"/>
                <a:t>By counting the number of Parts A, B, C using Photocells on Conveyor A, B, and C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3BACC407-BE61-31A2-B562-75BE67101046}"/>
              </a:ext>
            </a:extLst>
          </p:cNvPr>
          <p:cNvCxnSpPr>
            <a:cxnSpLocks/>
          </p:cNvCxnSpPr>
          <p:nvPr/>
        </p:nvCxnSpPr>
        <p:spPr>
          <a:xfrm rot="5400000">
            <a:off x="12453121" y="4414021"/>
            <a:ext cx="3389358" cy="121920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1A90FDB9-3D1A-6DD6-CCE2-0741538F2EC9}"/>
              </a:ext>
            </a:extLst>
          </p:cNvPr>
          <p:cNvCxnSpPr>
            <a:cxnSpLocks/>
          </p:cNvCxnSpPr>
          <p:nvPr/>
        </p:nvCxnSpPr>
        <p:spPr>
          <a:xfrm rot="5400000">
            <a:off x="13456424" y="3410719"/>
            <a:ext cx="1128758" cy="96520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731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BA13B8-9187-35CB-51BB-90815B34C4C7}"/>
              </a:ext>
            </a:extLst>
          </p:cNvPr>
          <p:cNvSpPr txBox="1"/>
          <p:nvPr/>
        </p:nvSpPr>
        <p:spPr>
          <a:xfrm>
            <a:off x="10202091" y="149064"/>
            <a:ext cx="745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400" dirty="0"/>
              <a:t>Data Visualization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Part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623511-8928-FCFC-9E0C-67AC97828472}"/>
              </a:ext>
            </a:extLst>
          </p:cNvPr>
          <p:cNvGrpSpPr/>
          <p:nvPr/>
        </p:nvGrpSpPr>
        <p:grpSpPr>
          <a:xfrm>
            <a:off x="0" y="1032387"/>
            <a:ext cx="18288000" cy="9254614"/>
            <a:chOff x="0" y="1032386"/>
            <a:chExt cx="18288000" cy="1067728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A83B7A4-F516-D131-6605-48D8332EB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646" b="12581"/>
            <a:stretch/>
          </p:blipFill>
          <p:spPr>
            <a:xfrm>
              <a:off x="0" y="1032386"/>
              <a:ext cx="18288000" cy="10677289"/>
            </a:xfrm>
            <a:prstGeom prst="rect">
              <a:avLst/>
            </a:prstGeom>
          </p:spPr>
        </p:pic>
        <p:sp>
          <p:nvSpPr>
            <p:cNvPr id="7" name="文本框 1">
              <a:extLst>
                <a:ext uri="{FF2B5EF4-FFF2-40B4-BE49-F238E27FC236}">
                  <a16:creationId xmlns:a16="http://schemas.microsoft.com/office/drawing/2014/main" id="{E5A45514-8544-730D-517F-DF4435220183}"/>
                </a:ext>
              </a:extLst>
            </p:cNvPr>
            <p:cNvSpPr txBox="1"/>
            <p:nvPr/>
          </p:nvSpPr>
          <p:spPr>
            <a:xfrm>
              <a:off x="10998450" y="9254614"/>
              <a:ext cx="5866171" cy="1384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1001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Which and How many by Variants?</a:t>
              </a:r>
            </a:p>
            <a:p>
              <a:pPr>
                <a:defRPr/>
              </a:pPr>
              <a:r>
                <a:rPr lang="en-US" altLang="zh-CN" sz="2400" dirty="0"/>
                <a:t>Counting the products(welded boxes) using RFIDs and “variant” </a:t>
              </a:r>
            </a:p>
          </p:txBody>
        </p:sp>
        <p:sp>
          <p:nvSpPr>
            <p:cNvPr id="8" name="文本框 1">
              <a:extLst>
                <a:ext uri="{FF2B5EF4-FFF2-40B4-BE49-F238E27FC236}">
                  <a16:creationId xmlns:a16="http://schemas.microsoft.com/office/drawing/2014/main" id="{BC7E56DA-8ED2-99F1-FDEF-04F33C0B6112}"/>
                </a:ext>
              </a:extLst>
            </p:cNvPr>
            <p:cNvSpPr txBox="1"/>
            <p:nvPr/>
          </p:nvSpPr>
          <p:spPr>
            <a:xfrm>
              <a:off x="11794811" y="2297130"/>
              <a:ext cx="5866171" cy="1384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zh-CN" sz="2400" dirty="0">
                  <a:solidFill>
                    <a:srgbClr val="E10010"/>
                  </a:solidFill>
                </a:rPr>
                <a:t>How much parts are being scraped?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Counting the Parts being scrapped in 10minutes using Photocells</a:t>
              </a: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6F56B1C-2BE3-CBE1-AAEB-7ED0E3971F2F}"/>
                </a:ext>
              </a:extLst>
            </p:cNvPr>
            <p:cNvSpPr txBox="1"/>
            <p:nvPr/>
          </p:nvSpPr>
          <p:spPr>
            <a:xfrm>
              <a:off x="185428" y="1912609"/>
              <a:ext cx="6700879" cy="1384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zh-CN" sz="2400" dirty="0">
                  <a:solidFill>
                    <a:srgbClr val="E10010"/>
                  </a:solidFill>
                </a:rPr>
                <a:t>How much parts are being produced?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zh-CN" sz="2400" dirty="0"/>
                <a:t>By counting the number of Parts A, B, C using Photocells on Conveyor A, B, and C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3BACC407-BE61-31A2-B562-75BE67101046}"/>
              </a:ext>
            </a:extLst>
          </p:cNvPr>
          <p:cNvCxnSpPr>
            <a:cxnSpLocks/>
          </p:cNvCxnSpPr>
          <p:nvPr/>
        </p:nvCxnSpPr>
        <p:spPr>
          <a:xfrm rot="16200000" flipV="1">
            <a:off x="13833975" y="7019062"/>
            <a:ext cx="1243237" cy="1035414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1A90FDB9-3D1A-6DD6-CCE2-0741538F2EC9}"/>
              </a:ext>
            </a:extLst>
          </p:cNvPr>
          <p:cNvCxnSpPr>
            <a:cxnSpLocks/>
          </p:cNvCxnSpPr>
          <p:nvPr/>
        </p:nvCxnSpPr>
        <p:spPr>
          <a:xfrm rot="16200000" flipV="1">
            <a:off x="13272001" y="5161687"/>
            <a:ext cx="3662586" cy="2330813"/>
          </a:xfrm>
          <a:prstGeom prst="curvedConnector3">
            <a:avLst>
              <a:gd name="adj1" fmla="val 9889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05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83B7A4-F516-D131-6605-48D8332EB5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1646" b="12581"/>
          <a:stretch/>
        </p:blipFill>
        <p:spPr>
          <a:xfrm>
            <a:off x="0" y="1032387"/>
            <a:ext cx="18288000" cy="9254613"/>
          </a:xfrm>
          <a:prstGeom prst="rect">
            <a:avLst/>
          </a:prstGeom>
        </p:spPr>
      </p:pic>
      <p:sp>
        <p:nvSpPr>
          <p:cNvPr id="10" name="文本框 4">
            <a:extLst>
              <a:ext uri="{FF2B5EF4-FFF2-40B4-BE49-F238E27FC236}">
                <a16:creationId xmlns:a16="http://schemas.microsoft.com/office/drawing/2014/main" id="{AE3E3DD0-A694-61DA-D496-7E3C505A7CBC}"/>
              </a:ext>
            </a:extLst>
          </p:cNvPr>
          <p:cNvSpPr txBox="1"/>
          <p:nvPr/>
        </p:nvSpPr>
        <p:spPr>
          <a:xfrm>
            <a:off x="1932759" y="4912667"/>
            <a:ext cx="14422482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7200" dirty="0">
                <a:solidFill>
                  <a:srgbClr val="C00000"/>
                </a:solidFill>
                <a:latin typeface="Inter SemiBold" panose="020B0604020202020204" charset="0"/>
                <a:ea typeface="Inter SemiBold" panose="020B0604020202020204" charset="0"/>
              </a:rPr>
              <a:t>Data Visualization</a:t>
            </a:r>
            <a:r>
              <a:rPr kumimoji="0" lang="en-US" altLang="zh-CN" sz="7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Inter SemiBold" panose="020B0604020202020204" charset="0"/>
                <a:ea typeface="Inter SemiBold" panose="020B0604020202020204" charset="0"/>
                <a:cs typeface="Arial"/>
                <a:sym typeface="Arial"/>
              </a:rPr>
              <a:t> Part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5400" dirty="0">
                <a:solidFill>
                  <a:srgbClr val="C00000"/>
                </a:solidFill>
                <a:latin typeface="Inter SemiBold" panose="020B0604020202020204" charset="0"/>
                <a:ea typeface="Inter SemiBold" panose="020B0604020202020204" charset="0"/>
                <a:cs typeface="Arial"/>
              </a:rPr>
              <a:t>What’s Happening on Conveyors?</a:t>
            </a:r>
            <a:endParaRPr kumimoji="0" lang="zh-CN" altLang="en-US" sz="5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Inter SemiBold" panose="020B060402020202020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3365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BA13B8-9187-35CB-51BB-90815B34C4C7}"/>
              </a:ext>
            </a:extLst>
          </p:cNvPr>
          <p:cNvSpPr txBox="1"/>
          <p:nvPr/>
        </p:nvSpPr>
        <p:spPr>
          <a:xfrm>
            <a:off x="10202091" y="149064"/>
            <a:ext cx="745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400" dirty="0"/>
              <a:t>Data Visualization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Part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623511-8928-FCFC-9E0C-67AC97828472}"/>
              </a:ext>
            </a:extLst>
          </p:cNvPr>
          <p:cNvGrpSpPr/>
          <p:nvPr/>
        </p:nvGrpSpPr>
        <p:grpSpPr>
          <a:xfrm>
            <a:off x="0" y="1032387"/>
            <a:ext cx="18288000" cy="9254614"/>
            <a:chOff x="0" y="1032386"/>
            <a:chExt cx="18288000" cy="1067728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A83B7A4-F516-D131-6605-48D8332EB5F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t="11646" b="12581"/>
            <a:stretch/>
          </p:blipFill>
          <p:spPr>
            <a:xfrm>
              <a:off x="0" y="1032386"/>
              <a:ext cx="18288000" cy="10677289"/>
            </a:xfrm>
            <a:prstGeom prst="rect">
              <a:avLst/>
            </a:prstGeom>
          </p:spPr>
        </p:pic>
        <p:sp>
          <p:nvSpPr>
            <p:cNvPr id="7" name="文本框 1">
              <a:extLst>
                <a:ext uri="{FF2B5EF4-FFF2-40B4-BE49-F238E27FC236}">
                  <a16:creationId xmlns:a16="http://schemas.microsoft.com/office/drawing/2014/main" id="{E5A45514-8544-730D-517F-DF4435220183}"/>
                </a:ext>
              </a:extLst>
            </p:cNvPr>
            <p:cNvSpPr txBox="1"/>
            <p:nvPr/>
          </p:nvSpPr>
          <p:spPr>
            <a:xfrm>
              <a:off x="7160627" y="8044817"/>
              <a:ext cx="5707673" cy="1384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1001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Which Variant is on </a:t>
              </a:r>
              <a:r>
                <a:rPr kumimoji="0" lang="en-US" altLang="zh-CN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E1001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th</a:t>
              </a:r>
              <a:r>
                <a:rPr lang="en-US" altLang="zh-CN" sz="2400" dirty="0">
                  <a:solidFill>
                    <a:srgbClr val="E10010"/>
                  </a:solidFill>
                </a:rPr>
                <a:t>e Main Conveyor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1001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lang="en-US" altLang="zh-CN" sz="2400" dirty="0">
                <a:solidFill>
                  <a:srgbClr val="E10010"/>
                </a:solidFill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文本框 1">
              <a:extLst>
                <a:ext uri="{FF2B5EF4-FFF2-40B4-BE49-F238E27FC236}">
                  <a16:creationId xmlns:a16="http://schemas.microsoft.com/office/drawing/2014/main" id="{BC7E56DA-8ED2-99F1-FDEF-04F33C0B6112}"/>
                </a:ext>
              </a:extLst>
            </p:cNvPr>
            <p:cNvSpPr txBox="1"/>
            <p:nvPr/>
          </p:nvSpPr>
          <p:spPr>
            <a:xfrm>
              <a:off x="8396291" y="2121301"/>
              <a:ext cx="5866171" cy="1384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zh-CN" sz="2400" dirty="0">
                  <a:solidFill>
                    <a:srgbClr val="E10010"/>
                  </a:solidFill>
                </a:rPr>
                <a:t>How fast Welding is being done?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6F56B1C-2BE3-CBE1-AAEB-7ED0E3971F2F}"/>
                </a:ext>
              </a:extLst>
            </p:cNvPr>
            <p:cNvSpPr txBox="1"/>
            <p:nvPr/>
          </p:nvSpPr>
          <p:spPr>
            <a:xfrm>
              <a:off x="459748" y="2121301"/>
              <a:ext cx="6700879" cy="1384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zh-CN" sz="2400" dirty="0">
                  <a:solidFill>
                    <a:srgbClr val="E10010"/>
                  </a:solidFill>
                </a:rPr>
                <a:t>How fast assembly is being done?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" name="文本框 1">
            <a:extLst>
              <a:ext uri="{FF2B5EF4-FFF2-40B4-BE49-F238E27FC236}">
                <a16:creationId xmlns:a16="http://schemas.microsoft.com/office/drawing/2014/main" id="{B2BEA757-625E-216E-5CA1-84EF4F5ECC44}"/>
              </a:ext>
            </a:extLst>
          </p:cNvPr>
          <p:cNvSpPr txBox="1"/>
          <p:nvPr/>
        </p:nvSpPr>
        <p:spPr>
          <a:xfrm>
            <a:off x="572114" y="8768660"/>
            <a:ext cx="5707673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400" dirty="0">
                <a:solidFill>
                  <a:srgbClr val="E10010"/>
                </a:solidFill>
              </a:rPr>
              <a:t>Are the Conveyor B and C crowded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zh-CN" sz="2400" dirty="0">
              <a:solidFill>
                <a:srgbClr val="E1001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E1001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597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BA13B8-9187-35CB-51BB-90815B34C4C7}"/>
              </a:ext>
            </a:extLst>
          </p:cNvPr>
          <p:cNvSpPr txBox="1"/>
          <p:nvPr/>
        </p:nvSpPr>
        <p:spPr>
          <a:xfrm>
            <a:off x="10202091" y="149064"/>
            <a:ext cx="745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400" dirty="0"/>
              <a:t>Data Visualization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Part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623511-8928-FCFC-9E0C-67AC97828472}"/>
              </a:ext>
            </a:extLst>
          </p:cNvPr>
          <p:cNvGrpSpPr/>
          <p:nvPr/>
        </p:nvGrpSpPr>
        <p:grpSpPr>
          <a:xfrm>
            <a:off x="0" y="1032387"/>
            <a:ext cx="18288000" cy="9254614"/>
            <a:chOff x="0" y="1032386"/>
            <a:chExt cx="18288000" cy="1067728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A83B7A4-F516-D131-6605-48D8332EB5F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t="11646" b="12581"/>
            <a:stretch/>
          </p:blipFill>
          <p:spPr>
            <a:xfrm>
              <a:off x="0" y="1032386"/>
              <a:ext cx="18288000" cy="10677289"/>
            </a:xfrm>
            <a:prstGeom prst="rect">
              <a:avLst/>
            </a:prstGeom>
          </p:spPr>
        </p:pic>
        <p:sp>
          <p:nvSpPr>
            <p:cNvPr id="7" name="文本框 1">
              <a:extLst>
                <a:ext uri="{FF2B5EF4-FFF2-40B4-BE49-F238E27FC236}">
                  <a16:creationId xmlns:a16="http://schemas.microsoft.com/office/drawing/2014/main" id="{E5A45514-8544-730D-517F-DF4435220183}"/>
                </a:ext>
              </a:extLst>
            </p:cNvPr>
            <p:cNvSpPr txBox="1"/>
            <p:nvPr/>
          </p:nvSpPr>
          <p:spPr>
            <a:xfrm>
              <a:off x="6210914" y="8340309"/>
              <a:ext cx="5707673" cy="1384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1001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Which Variant is on </a:t>
              </a:r>
              <a:r>
                <a:rPr kumimoji="0" lang="en-US" altLang="zh-CN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E1001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th</a:t>
              </a:r>
              <a:r>
                <a:rPr lang="en-US" altLang="zh-CN" sz="2400" dirty="0">
                  <a:solidFill>
                    <a:srgbClr val="E10010"/>
                  </a:solidFill>
                </a:rPr>
                <a:t>e Main Conveyor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1001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?</a:t>
              </a:r>
            </a:p>
            <a:p>
              <a:pPr>
                <a:defRPr/>
              </a:pPr>
              <a:r>
                <a:rPr lang="en-US" altLang="zh-CN" sz="2400" dirty="0">
                  <a:solidFill>
                    <a:schemeClr val="bg1"/>
                  </a:solidFill>
                </a:rPr>
                <a:t>By using RFID to detect the current variant going for welding</a:t>
              </a:r>
            </a:p>
          </p:txBody>
        </p:sp>
        <p:sp>
          <p:nvSpPr>
            <p:cNvPr id="8" name="文本框 1">
              <a:extLst>
                <a:ext uri="{FF2B5EF4-FFF2-40B4-BE49-F238E27FC236}">
                  <a16:creationId xmlns:a16="http://schemas.microsoft.com/office/drawing/2014/main" id="{BC7E56DA-8ED2-99F1-FDEF-04F33C0B6112}"/>
                </a:ext>
              </a:extLst>
            </p:cNvPr>
            <p:cNvSpPr txBox="1"/>
            <p:nvPr/>
          </p:nvSpPr>
          <p:spPr>
            <a:xfrm>
              <a:off x="8396291" y="2121301"/>
              <a:ext cx="6577010" cy="1384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zh-CN" sz="2400" dirty="0">
                  <a:solidFill>
                    <a:srgbClr val="E10010"/>
                  </a:solidFill>
                </a:rPr>
                <a:t>How fast Welding is being done?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zh-CN" sz="2400" dirty="0"/>
                <a:t>By counting the number of welded Parts in 10 min using Photocells after R1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6F56B1C-2BE3-CBE1-AAEB-7ED0E3971F2F}"/>
                </a:ext>
              </a:extLst>
            </p:cNvPr>
            <p:cNvSpPr txBox="1"/>
            <p:nvPr/>
          </p:nvSpPr>
          <p:spPr>
            <a:xfrm>
              <a:off x="459748" y="2121301"/>
              <a:ext cx="6700879" cy="1384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zh-CN" sz="2400" dirty="0">
                  <a:solidFill>
                    <a:srgbClr val="E10010"/>
                  </a:solidFill>
                </a:rPr>
                <a:t>How fast assembly is being done?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zh-CN" sz="2400" dirty="0"/>
                <a:t>By counting the number of assembled Parts in 10 min using Photocells after R1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3BACC407-BE61-31A2-B562-75BE671010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24692" y="3226569"/>
            <a:ext cx="2447019" cy="2346962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1">
            <a:extLst>
              <a:ext uri="{FF2B5EF4-FFF2-40B4-BE49-F238E27FC236}">
                <a16:creationId xmlns:a16="http://schemas.microsoft.com/office/drawing/2014/main" id="{31DA0618-5141-6B2D-D0E7-8E101C82CA24}"/>
              </a:ext>
            </a:extLst>
          </p:cNvPr>
          <p:cNvSpPr txBox="1"/>
          <p:nvPr/>
        </p:nvSpPr>
        <p:spPr>
          <a:xfrm>
            <a:off x="572114" y="8768660"/>
            <a:ext cx="5707673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E10010"/>
                </a:solidFill>
              </a:rPr>
              <a:t>Are the Conveyor B and C crowded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?</a:t>
            </a:r>
            <a:r>
              <a:rPr lang="en-US" altLang="zh-CN" sz="2400" dirty="0"/>
              <a:t> 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bg1"/>
                </a:solidFill>
              </a:rPr>
              <a:t>By using Distance Sensor to detect the crowdedness on these Conveyors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DC31D67-61A6-0CB0-06BA-EB9F3B4DABD3}"/>
              </a:ext>
            </a:extLst>
          </p:cNvPr>
          <p:cNvCxnSpPr>
            <a:cxnSpLocks/>
          </p:cNvCxnSpPr>
          <p:nvPr/>
        </p:nvCxnSpPr>
        <p:spPr>
          <a:xfrm rot="5400000">
            <a:off x="9993134" y="4171454"/>
            <a:ext cx="2614659" cy="624835"/>
          </a:xfrm>
          <a:prstGeom prst="curvedConnector3">
            <a:avLst>
              <a:gd name="adj1" fmla="val 10129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91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BA13B8-9187-35CB-51BB-90815B34C4C7}"/>
              </a:ext>
            </a:extLst>
          </p:cNvPr>
          <p:cNvSpPr txBox="1"/>
          <p:nvPr/>
        </p:nvSpPr>
        <p:spPr>
          <a:xfrm>
            <a:off x="10202091" y="149064"/>
            <a:ext cx="745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400" dirty="0"/>
              <a:t>Data Visualization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Part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623511-8928-FCFC-9E0C-67AC97828472}"/>
              </a:ext>
            </a:extLst>
          </p:cNvPr>
          <p:cNvGrpSpPr/>
          <p:nvPr/>
        </p:nvGrpSpPr>
        <p:grpSpPr>
          <a:xfrm>
            <a:off x="0" y="1032387"/>
            <a:ext cx="18288000" cy="9254614"/>
            <a:chOff x="0" y="1032386"/>
            <a:chExt cx="18288000" cy="1067728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A83B7A4-F516-D131-6605-48D8332EB5F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t="11646" b="12581"/>
            <a:stretch/>
          </p:blipFill>
          <p:spPr>
            <a:xfrm>
              <a:off x="0" y="1032386"/>
              <a:ext cx="18288000" cy="10677289"/>
            </a:xfrm>
            <a:prstGeom prst="rect">
              <a:avLst/>
            </a:prstGeom>
          </p:spPr>
        </p:pic>
        <p:sp>
          <p:nvSpPr>
            <p:cNvPr id="7" name="文本框 1">
              <a:extLst>
                <a:ext uri="{FF2B5EF4-FFF2-40B4-BE49-F238E27FC236}">
                  <a16:creationId xmlns:a16="http://schemas.microsoft.com/office/drawing/2014/main" id="{E5A45514-8544-730D-517F-DF4435220183}"/>
                </a:ext>
              </a:extLst>
            </p:cNvPr>
            <p:cNvSpPr txBox="1"/>
            <p:nvPr/>
          </p:nvSpPr>
          <p:spPr>
            <a:xfrm>
              <a:off x="6210914" y="8340309"/>
              <a:ext cx="5707673" cy="1384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1001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Which Variant is on </a:t>
              </a:r>
              <a:r>
                <a:rPr kumimoji="0" lang="en-US" altLang="zh-CN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E1001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th</a:t>
              </a:r>
              <a:r>
                <a:rPr lang="en-US" altLang="zh-CN" sz="2400" dirty="0">
                  <a:solidFill>
                    <a:srgbClr val="E10010"/>
                  </a:solidFill>
                </a:rPr>
                <a:t>e Main Conveyor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1001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?</a:t>
              </a:r>
            </a:p>
            <a:p>
              <a:pPr>
                <a:defRPr/>
              </a:pPr>
              <a:r>
                <a:rPr lang="en-US" altLang="zh-CN" sz="2400" dirty="0"/>
                <a:t>By using RFID to detect the current variant going for welding</a:t>
              </a:r>
            </a:p>
          </p:txBody>
        </p:sp>
        <p:sp>
          <p:nvSpPr>
            <p:cNvPr id="8" name="文本框 1">
              <a:extLst>
                <a:ext uri="{FF2B5EF4-FFF2-40B4-BE49-F238E27FC236}">
                  <a16:creationId xmlns:a16="http://schemas.microsoft.com/office/drawing/2014/main" id="{BC7E56DA-8ED2-99F1-FDEF-04F33C0B6112}"/>
                </a:ext>
              </a:extLst>
            </p:cNvPr>
            <p:cNvSpPr txBox="1"/>
            <p:nvPr/>
          </p:nvSpPr>
          <p:spPr>
            <a:xfrm>
              <a:off x="8396291" y="2121301"/>
              <a:ext cx="6577010" cy="1384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zh-CN" sz="2400" dirty="0">
                  <a:solidFill>
                    <a:srgbClr val="E10010"/>
                  </a:solidFill>
                </a:rPr>
                <a:t>How fast Welding is being done?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zh-CN" sz="2400" dirty="0"/>
                <a:t>By counting the number of welded Parts in 10 min using Photocells after R1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6F56B1C-2BE3-CBE1-AAEB-7ED0E3971F2F}"/>
                </a:ext>
              </a:extLst>
            </p:cNvPr>
            <p:cNvSpPr txBox="1"/>
            <p:nvPr/>
          </p:nvSpPr>
          <p:spPr>
            <a:xfrm>
              <a:off x="459748" y="2121301"/>
              <a:ext cx="6700879" cy="1384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zh-CN" sz="2400" dirty="0">
                  <a:solidFill>
                    <a:srgbClr val="E10010"/>
                  </a:solidFill>
                </a:rPr>
                <a:t>How fast assembly is being done?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zh-CN" sz="2400" dirty="0"/>
                <a:t>By counting the number of assembled Parts in 10 min using Photocells after R1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3BACC407-BE61-31A2-B562-75BE6710104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13410" y="6235990"/>
            <a:ext cx="1666820" cy="594360"/>
          </a:xfrm>
          <a:prstGeom prst="curvedConnector3">
            <a:avLst>
              <a:gd name="adj1" fmla="val 93887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1">
            <a:extLst>
              <a:ext uri="{FF2B5EF4-FFF2-40B4-BE49-F238E27FC236}">
                <a16:creationId xmlns:a16="http://schemas.microsoft.com/office/drawing/2014/main" id="{31DA0618-5141-6B2D-D0E7-8E101C82CA24}"/>
              </a:ext>
            </a:extLst>
          </p:cNvPr>
          <p:cNvSpPr txBox="1"/>
          <p:nvPr/>
        </p:nvSpPr>
        <p:spPr>
          <a:xfrm>
            <a:off x="572114" y="8768660"/>
            <a:ext cx="5707673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E10010"/>
                </a:solidFill>
              </a:rPr>
              <a:t>Are the Conveyor B and C crowded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?</a:t>
            </a:r>
            <a:r>
              <a:rPr lang="en-US" altLang="zh-CN" sz="2400" dirty="0"/>
              <a:t> 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bg1"/>
                </a:solidFill>
              </a:rPr>
              <a:t>By using Distance Sensor to detect the crowdedness on these Conveyors</a:t>
            </a:r>
          </a:p>
        </p:txBody>
      </p:sp>
    </p:spTree>
    <p:extLst>
      <p:ext uri="{BB962C8B-B14F-4D97-AF65-F5344CB8AC3E}">
        <p14:creationId xmlns:p14="http://schemas.microsoft.com/office/powerpoint/2010/main" val="4266769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83B7A4-F516-D131-6605-48D8332EB5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1646" b="12581"/>
          <a:stretch/>
        </p:blipFill>
        <p:spPr>
          <a:xfrm>
            <a:off x="0" y="1032387"/>
            <a:ext cx="18288000" cy="9254613"/>
          </a:xfrm>
          <a:prstGeom prst="rect">
            <a:avLst/>
          </a:prstGeom>
        </p:spPr>
      </p:pic>
      <p:sp>
        <p:nvSpPr>
          <p:cNvPr id="10" name="文本框 4">
            <a:extLst>
              <a:ext uri="{FF2B5EF4-FFF2-40B4-BE49-F238E27FC236}">
                <a16:creationId xmlns:a16="http://schemas.microsoft.com/office/drawing/2014/main" id="{AE3E3DD0-A694-61DA-D496-7E3C505A7CBC}"/>
              </a:ext>
            </a:extLst>
          </p:cNvPr>
          <p:cNvSpPr txBox="1"/>
          <p:nvPr/>
        </p:nvSpPr>
        <p:spPr>
          <a:xfrm>
            <a:off x="1932759" y="4912667"/>
            <a:ext cx="14422482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7200" dirty="0">
                <a:solidFill>
                  <a:srgbClr val="C00000"/>
                </a:solidFill>
                <a:latin typeface="Inter SemiBold" panose="020B0604020202020204" charset="0"/>
                <a:ea typeface="Inter SemiBold" panose="020B0604020202020204" charset="0"/>
              </a:rPr>
              <a:t>Robot Control </a:t>
            </a:r>
            <a:r>
              <a:rPr kumimoji="0" lang="en-US" altLang="zh-CN" sz="7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Inter SemiBold" panose="020B0604020202020204" charset="0"/>
                <a:ea typeface="Inter SemiBold" panose="020B0604020202020204" charset="0"/>
                <a:cs typeface="Arial"/>
                <a:sym typeface="Arial"/>
              </a:rPr>
              <a:t>Part</a:t>
            </a:r>
            <a:endParaRPr lang="en-US" altLang="zh-CN" sz="7200" dirty="0">
              <a:solidFill>
                <a:srgbClr val="C00000"/>
              </a:solidFill>
              <a:latin typeface="Inter SemiBold" panose="020B0604020202020204" charset="0"/>
              <a:ea typeface="Inter SemiBold" panose="020B0604020202020204" charset="0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5400" dirty="0">
                <a:solidFill>
                  <a:srgbClr val="C00000"/>
                </a:solidFill>
                <a:latin typeface="Inter SemiBold" panose="020B0604020202020204" charset="0"/>
                <a:ea typeface="Inter SemiBold" panose="020B0604020202020204" charset="0"/>
                <a:cs typeface="Arial"/>
              </a:rPr>
              <a:t>How Do Robots Perform on Conveyors?</a:t>
            </a:r>
            <a:endParaRPr kumimoji="0" lang="zh-CN" altLang="en-US" sz="5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Inter SemiBold" panose="020B060402020202020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4021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BA13B8-9187-35CB-51BB-90815B34C4C7}"/>
              </a:ext>
            </a:extLst>
          </p:cNvPr>
          <p:cNvSpPr txBox="1"/>
          <p:nvPr/>
        </p:nvSpPr>
        <p:spPr>
          <a:xfrm>
            <a:off x="10202091" y="149064"/>
            <a:ext cx="745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400" dirty="0"/>
              <a:t>Data Visualization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Part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623511-8928-FCFC-9E0C-67AC97828472}"/>
              </a:ext>
            </a:extLst>
          </p:cNvPr>
          <p:cNvGrpSpPr/>
          <p:nvPr/>
        </p:nvGrpSpPr>
        <p:grpSpPr>
          <a:xfrm>
            <a:off x="0" y="1032387"/>
            <a:ext cx="18288000" cy="9254614"/>
            <a:chOff x="0" y="1032386"/>
            <a:chExt cx="18288000" cy="1067728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A83B7A4-F516-D131-6605-48D8332EB5F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t="11646" b="12581"/>
            <a:stretch/>
          </p:blipFill>
          <p:spPr>
            <a:xfrm>
              <a:off x="0" y="1032386"/>
              <a:ext cx="18288000" cy="10677289"/>
            </a:xfrm>
            <a:prstGeom prst="rect">
              <a:avLst/>
            </a:prstGeom>
          </p:spPr>
        </p:pic>
        <p:sp>
          <p:nvSpPr>
            <p:cNvPr id="7" name="文本框 1">
              <a:extLst>
                <a:ext uri="{FF2B5EF4-FFF2-40B4-BE49-F238E27FC236}">
                  <a16:creationId xmlns:a16="http://schemas.microsoft.com/office/drawing/2014/main" id="{E5A45514-8544-730D-517F-DF4435220183}"/>
                </a:ext>
              </a:extLst>
            </p:cNvPr>
            <p:cNvSpPr txBox="1"/>
            <p:nvPr/>
          </p:nvSpPr>
          <p:spPr>
            <a:xfrm>
              <a:off x="6210914" y="8340309"/>
              <a:ext cx="5707673" cy="1384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1001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Which Variant is on </a:t>
              </a:r>
              <a:r>
                <a:rPr kumimoji="0" lang="en-US" altLang="zh-CN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E1001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th</a:t>
              </a:r>
              <a:r>
                <a:rPr lang="en-US" altLang="zh-CN" sz="2400" dirty="0">
                  <a:solidFill>
                    <a:srgbClr val="E10010"/>
                  </a:solidFill>
                </a:rPr>
                <a:t>e Main Conveyor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1001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?</a:t>
              </a:r>
            </a:p>
            <a:p>
              <a:pPr>
                <a:defRPr/>
              </a:pPr>
              <a:r>
                <a:rPr lang="en-US" altLang="zh-CN" sz="2400" dirty="0"/>
                <a:t>By using RFID to detect the current variant going for welding</a:t>
              </a:r>
            </a:p>
          </p:txBody>
        </p:sp>
        <p:sp>
          <p:nvSpPr>
            <p:cNvPr id="8" name="文本框 1">
              <a:extLst>
                <a:ext uri="{FF2B5EF4-FFF2-40B4-BE49-F238E27FC236}">
                  <a16:creationId xmlns:a16="http://schemas.microsoft.com/office/drawing/2014/main" id="{BC7E56DA-8ED2-99F1-FDEF-04F33C0B6112}"/>
                </a:ext>
              </a:extLst>
            </p:cNvPr>
            <p:cNvSpPr txBox="1"/>
            <p:nvPr/>
          </p:nvSpPr>
          <p:spPr>
            <a:xfrm>
              <a:off x="8396291" y="2121301"/>
              <a:ext cx="6577010" cy="1384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zh-CN" sz="2400" dirty="0">
                  <a:solidFill>
                    <a:srgbClr val="E10010"/>
                  </a:solidFill>
                </a:rPr>
                <a:t>How fast Welding is being done?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zh-CN" sz="2400" dirty="0"/>
                <a:t>By counting the number of welded Parts in 10 min using Photocells after R1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6F56B1C-2BE3-CBE1-AAEB-7ED0E3971F2F}"/>
                </a:ext>
              </a:extLst>
            </p:cNvPr>
            <p:cNvSpPr txBox="1"/>
            <p:nvPr/>
          </p:nvSpPr>
          <p:spPr>
            <a:xfrm>
              <a:off x="459748" y="2121301"/>
              <a:ext cx="6700879" cy="1384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zh-CN" sz="2400" dirty="0">
                  <a:solidFill>
                    <a:srgbClr val="E10010"/>
                  </a:solidFill>
                </a:rPr>
                <a:t>How fast assembly is being done?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zh-CN" sz="2400" dirty="0"/>
                <a:t>By counting the number of assembled Parts in 10 min using Photocells after R1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3BACC407-BE61-31A2-B562-75BE67101046}"/>
              </a:ext>
            </a:extLst>
          </p:cNvPr>
          <p:cNvCxnSpPr>
            <a:cxnSpLocks/>
          </p:cNvCxnSpPr>
          <p:nvPr/>
        </p:nvCxnSpPr>
        <p:spPr>
          <a:xfrm flipV="1">
            <a:off x="3149201" y="7110460"/>
            <a:ext cx="1666639" cy="165820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1A90FDB9-3D1A-6DD6-CCE2-0741538F2EC9}"/>
              </a:ext>
            </a:extLst>
          </p:cNvPr>
          <p:cNvCxnSpPr>
            <a:cxnSpLocks/>
          </p:cNvCxnSpPr>
          <p:nvPr/>
        </p:nvCxnSpPr>
        <p:spPr>
          <a:xfrm flipV="1">
            <a:off x="3474720" y="7110460"/>
            <a:ext cx="2255520" cy="1658200"/>
          </a:xfrm>
          <a:prstGeom prst="curvedConnector3">
            <a:avLst>
              <a:gd name="adj1" fmla="val 108784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1">
            <a:extLst>
              <a:ext uri="{FF2B5EF4-FFF2-40B4-BE49-F238E27FC236}">
                <a16:creationId xmlns:a16="http://schemas.microsoft.com/office/drawing/2014/main" id="{31DA0618-5141-6B2D-D0E7-8E101C82CA24}"/>
              </a:ext>
            </a:extLst>
          </p:cNvPr>
          <p:cNvSpPr txBox="1"/>
          <p:nvPr/>
        </p:nvSpPr>
        <p:spPr>
          <a:xfrm>
            <a:off x="572114" y="8768660"/>
            <a:ext cx="5707673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E10010"/>
                </a:solidFill>
              </a:rPr>
              <a:t>Are the Conveyor B and C crowded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?</a:t>
            </a:r>
            <a:r>
              <a:rPr lang="en-US" altLang="zh-CN" sz="2400" dirty="0"/>
              <a:t> </a:t>
            </a:r>
          </a:p>
          <a:p>
            <a:pPr>
              <a:defRPr/>
            </a:pPr>
            <a:r>
              <a:rPr lang="en-US" altLang="zh-CN" sz="2400" dirty="0"/>
              <a:t>By using Distance Sensor to detect the crowdedness on these Conveyors</a:t>
            </a:r>
          </a:p>
        </p:txBody>
      </p:sp>
    </p:spTree>
    <p:extLst>
      <p:ext uri="{BB962C8B-B14F-4D97-AF65-F5344CB8AC3E}">
        <p14:creationId xmlns:p14="http://schemas.microsoft.com/office/powerpoint/2010/main" val="2808710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83B7A4-F516-D131-6605-48D8332EB5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1295" t="1" r="5288" b="1559"/>
          <a:stretch/>
        </p:blipFill>
        <p:spPr>
          <a:xfrm>
            <a:off x="-469232" y="1173480"/>
            <a:ext cx="19226464" cy="9113520"/>
          </a:xfrm>
          <a:prstGeom prst="rect">
            <a:avLst/>
          </a:prstGeom>
        </p:spPr>
      </p:pic>
      <p:sp>
        <p:nvSpPr>
          <p:cNvPr id="10" name="文本框 4">
            <a:extLst>
              <a:ext uri="{FF2B5EF4-FFF2-40B4-BE49-F238E27FC236}">
                <a16:creationId xmlns:a16="http://schemas.microsoft.com/office/drawing/2014/main" id="{AE3E3DD0-A694-61DA-D496-7E3C505A7CBC}"/>
              </a:ext>
            </a:extLst>
          </p:cNvPr>
          <p:cNvSpPr txBox="1"/>
          <p:nvPr/>
        </p:nvSpPr>
        <p:spPr>
          <a:xfrm>
            <a:off x="1932759" y="4912667"/>
            <a:ext cx="14422482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7200" dirty="0">
                <a:solidFill>
                  <a:srgbClr val="C00000"/>
                </a:solidFill>
              </a:rPr>
              <a:t>Data Visualization</a:t>
            </a:r>
            <a:r>
              <a:rPr kumimoji="0" lang="en-US" altLang="zh-CN" sz="7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5400" dirty="0">
                <a:solidFill>
                  <a:srgbClr val="C00000"/>
                </a:solidFill>
                <a:latin typeface="Arial"/>
                <a:cs typeface="Arial"/>
              </a:rPr>
              <a:t>Dashboard</a:t>
            </a:r>
            <a:endParaRPr kumimoji="0" lang="zh-CN" altLang="en-US" sz="5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4423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83B7A4-F516-D131-6605-48D8332EB5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295" t="1" r="5288" b="1559"/>
          <a:stretch/>
        </p:blipFill>
        <p:spPr>
          <a:xfrm>
            <a:off x="-469232" y="1173480"/>
            <a:ext cx="19226464" cy="9113520"/>
          </a:xfrm>
          <a:prstGeom prst="rect">
            <a:avLst/>
          </a:prstGeom>
        </p:spPr>
      </p:pic>
      <p:sp>
        <p:nvSpPr>
          <p:cNvPr id="2" name="文本框 4">
            <a:extLst>
              <a:ext uri="{FF2B5EF4-FFF2-40B4-BE49-F238E27FC236}">
                <a16:creationId xmlns:a16="http://schemas.microsoft.com/office/drawing/2014/main" id="{FC8774D2-558F-3E57-4EAB-631CF4E43304}"/>
              </a:ext>
            </a:extLst>
          </p:cNvPr>
          <p:cNvSpPr txBox="1"/>
          <p:nvPr/>
        </p:nvSpPr>
        <p:spPr>
          <a:xfrm>
            <a:off x="10202091" y="149064"/>
            <a:ext cx="745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400" dirty="0"/>
              <a:t>Data Visualization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Part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2233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83B7A4-F516-D131-6605-48D8332EB5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295" t="1" r="37310" b="68886"/>
          <a:stretch/>
        </p:blipFill>
        <p:spPr>
          <a:xfrm>
            <a:off x="-469232" y="1173480"/>
            <a:ext cx="12813632" cy="2880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98EF84-3A81-411C-CE40-A52F18EF59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49"/>
          <a:stretch/>
        </p:blipFill>
        <p:spPr>
          <a:xfrm>
            <a:off x="12344400" y="4175760"/>
            <a:ext cx="5269770" cy="5628179"/>
          </a:xfrm>
          <a:prstGeom prst="rect">
            <a:avLst/>
          </a:prstGeom>
        </p:spPr>
      </p:pic>
      <p:sp>
        <p:nvSpPr>
          <p:cNvPr id="13" name="文本框 4">
            <a:extLst>
              <a:ext uri="{FF2B5EF4-FFF2-40B4-BE49-F238E27FC236}">
                <a16:creationId xmlns:a16="http://schemas.microsoft.com/office/drawing/2014/main" id="{591B7DE7-1D41-9693-22D7-CE004A16B015}"/>
              </a:ext>
            </a:extLst>
          </p:cNvPr>
          <p:cNvSpPr txBox="1"/>
          <p:nvPr/>
        </p:nvSpPr>
        <p:spPr>
          <a:xfrm>
            <a:off x="10202091" y="149064"/>
            <a:ext cx="745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400" dirty="0"/>
              <a:t>Data Visualization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Part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8707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83B7A4-F516-D131-6605-48D8332EB5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690" t="1" r="7631" b="70862"/>
          <a:stretch/>
        </p:blipFill>
        <p:spPr>
          <a:xfrm>
            <a:off x="11431304" y="1173479"/>
            <a:ext cx="6856696" cy="3111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CDA4E-FDCC-C6D5-2456-E97B0DA38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173480"/>
            <a:ext cx="5943600" cy="3111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D1F284-0243-A725-CA7F-6D1E2BB846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45" t="40711" r="57949" b="21613"/>
          <a:stretch/>
        </p:blipFill>
        <p:spPr>
          <a:xfrm>
            <a:off x="0" y="6462643"/>
            <a:ext cx="5943600" cy="3229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68FF27-A550-46A6-D107-DB9BDBB71C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308" r="8205" b="70181"/>
          <a:stretch/>
        </p:blipFill>
        <p:spPr>
          <a:xfrm>
            <a:off x="11475720" y="6465059"/>
            <a:ext cx="6812280" cy="322704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859F88-1141-7FF5-8531-58C320B618E6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5943601" y="2729422"/>
            <a:ext cx="5487703" cy="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68829C-E1FD-FA2B-BFEF-3D1C0F7D3C3E}"/>
              </a:ext>
            </a:extLst>
          </p:cNvPr>
          <p:cNvCxnSpPr/>
          <p:nvPr/>
        </p:nvCxnSpPr>
        <p:spPr>
          <a:xfrm flipV="1">
            <a:off x="5988017" y="8077375"/>
            <a:ext cx="5487703" cy="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4">
            <a:extLst>
              <a:ext uri="{FF2B5EF4-FFF2-40B4-BE49-F238E27FC236}">
                <a16:creationId xmlns:a16="http://schemas.microsoft.com/office/drawing/2014/main" id="{C19D452A-820D-3A04-8339-DE3C6DEC66D2}"/>
              </a:ext>
            </a:extLst>
          </p:cNvPr>
          <p:cNvSpPr txBox="1"/>
          <p:nvPr/>
        </p:nvSpPr>
        <p:spPr>
          <a:xfrm>
            <a:off x="10202091" y="149064"/>
            <a:ext cx="745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400" dirty="0"/>
              <a:t>Data Visualization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Part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102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83B7A4-F516-D131-6605-48D8332EB5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" t="2" r="7630" b="397"/>
          <a:stretch/>
        </p:blipFill>
        <p:spPr>
          <a:xfrm>
            <a:off x="0" y="1341119"/>
            <a:ext cx="18288000" cy="9144001"/>
          </a:xfrm>
          <a:prstGeom prst="rect">
            <a:avLst/>
          </a:prstGeom>
        </p:spPr>
      </p:pic>
      <p:sp>
        <p:nvSpPr>
          <p:cNvPr id="2" name="文本框 4">
            <a:extLst>
              <a:ext uri="{FF2B5EF4-FFF2-40B4-BE49-F238E27FC236}">
                <a16:creationId xmlns:a16="http://schemas.microsoft.com/office/drawing/2014/main" id="{D3776367-6D1B-56D7-94FE-4583767EC07F}"/>
              </a:ext>
            </a:extLst>
          </p:cNvPr>
          <p:cNvSpPr txBox="1"/>
          <p:nvPr/>
        </p:nvSpPr>
        <p:spPr>
          <a:xfrm>
            <a:off x="10202091" y="149064"/>
            <a:ext cx="745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400" dirty="0"/>
              <a:t>Data Visualization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Part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8190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83B7A4-F516-D131-6605-48D8332EB5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368" t="30109" r="15415" b="39640"/>
          <a:stretch/>
        </p:blipFill>
        <p:spPr>
          <a:xfrm>
            <a:off x="185428" y="3735390"/>
            <a:ext cx="17309118" cy="281621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3A73E47-52A7-7E1D-667B-434A38E5BA91}"/>
              </a:ext>
            </a:extLst>
          </p:cNvPr>
          <p:cNvGrpSpPr/>
          <p:nvPr/>
        </p:nvGrpSpPr>
        <p:grpSpPr>
          <a:xfrm>
            <a:off x="387765" y="1976212"/>
            <a:ext cx="16835346" cy="6720149"/>
            <a:chOff x="401148" y="2121301"/>
            <a:chExt cx="13705252" cy="6148522"/>
          </a:xfrm>
        </p:grpSpPr>
        <p:sp>
          <p:nvSpPr>
            <p:cNvPr id="7" name="文本框 1">
              <a:extLst>
                <a:ext uri="{FF2B5EF4-FFF2-40B4-BE49-F238E27FC236}">
                  <a16:creationId xmlns:a16="http://schemas.microsoft.com/office/drawing/2014/main" id="{5DF06CBA-003D-DF20-00F2-93601F14E366}"/>
                </a:ext>
              </a:extLst>
            </p:cNvPr>
            <p:cNvSpPr txBox="1"/>
            <p:nvPr/>
          </p:nvSpPr>
          <p:spPr>
            <a:xfrm>
              <a:off x="401148" y="6884972"/>
              <a:ext cx="5707673" cy="1384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1001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Which Variant is on </a:t>
              </a:r>
              <a:r>
                <a:rPr kumimoji="0" lang="en-US" altLang="zh-CN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E1001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th</a:t>
              </a:r>
              <a:r>
                <a:rPr lang="en-US" altLang="zh-CN" sz="2400" dirty="0">
                  <a:solidFill>
                    <a:srgbClr val="E10010"/>
                  </a:solidFill>
                </a:rPr>
                <a:t>e Main Conveyor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1001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?</a:t>
              </a:r>
            </a:p>
            <a:p>
              <a:pPr>
                <a:defRPr/>
              </a:pPr>
              <a:r>
                <a:rPr lang="en-US" altLang="zh-CN" sz="2400" dirty="0"/>
                <a:t>By using RFID to detect the current variant going for welding</a:t>
              </a:r>
            </a:p>
          </p:txBody>
        </p:sp>
        <p:sp>
          <p:nvSpPr>
            <p:cNvPr id="8" name="文本框 1">
              <a:extLst>
                <a:ext uri="{FF2B5EF4-FFF2-40B4-BE49-F238E27FC236}">
                  <a16:creationId xmlns:a16="http://schemas.microsoft.com/office/drawing/2014/main" id="{E6A176CC-614F-0463-4582-5F509A7F259E}"/>
                </a:ext>
              </a:extLst>
            </p:cNvPr>
            <p:cNvSpPr txBox="1"/>
            <p:nvPr/>
          </p:nvSpPr>
          <p:spPr>
            <a:xfrm>
              <a:off x="7529390" y="2130681"/>
              <a:ext cx="6577010" cy="1384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zh-CN" sz="2400" dirty="0">
                  <a:solidFill>
                    <a:srgbClr val="E10010"/>
                  </a:solidFill>
                </a:rPr>
                <a:t>How fast Welding is being done?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zh-CN" sz="2400" dirty="0"/>
                <a:t>By counting the number of welded Parts in 10 min using Photocells after R1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文本框 1">
              <a:extLst>
                <a:ext uri="{FF2B5EF4-FFF2-40B4-BE49-F238E27FC236}">
                  <a16:creationId xmlns:a16="http://schemas.microsoft.com/office/drawing/2014/main" id="{598EA41B-9203-2170-82D0-C210BA3C7D4F}"/>
                </a:ext>
              </a:extLst>
            </p:cNvPr>
            <p:cNvSpPr txBox="1"/>
            <p:nvPr/>
          </p:nvSpPr>
          <p:spPr>
            <a:xfrm>
              <a:off x="459748" y="2121301"/>
              <a:ext cx="6700879" cy="1384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zh-CN" sz="2400" dirty="0">
                  <a:solidFill>
                    <a:srgbClr val="E10010"/>
                  </a:solidFill>
                </a:rPr>
                <a:t>How fast assembly is being done?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zh-CN" sz="2400" dirty="0"/>
                <a:t>By counting the number of assembled Parts in 10 min using Photocells after R1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EA19A801-25CF-ED24-925C-C6A97433CC4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61720" y="5319865"/>
            <a:ext cx="1144676" cy="2934140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">
            <a:extLst>
              <a:ext uri="{FF2B5EF4-FFF2-40B4-BE49-F238E27FC236}">
                <a16:creationId xmlns:a16="http://schemas.microsoft.com/office/drawing/2014/main" id="{FD011B5F-2659-9836-EA93-CD1433E07755}"/>
              </a:ext>
            </a:extLst>
          </p:cNvPr>
          <p:cNvSpPr txBox="1"/>
          <p:nvPr/>
        </p:nvSpPr>
        <p:spPr>
          <a:xfrm>
            <a:off x="11786873" y="7182761"/>
            <a:ext cx="5707673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E10010"/>
                </a:solidFill>
              </a:rPr>
              <a:t>Total Variants Produced in the last 10 minutes?</a:t>
            </a:r>
            <a:endParaRPr lang="en-US" altLang="zh-CN" sz="2400" dirty="0"/>
          </a:p>
          <a:p>
            <a:pPr>
              <a:defRPr/>
            </a:pPr>
            <a:r>
              <a:rPr lang="en-US" altLang="zh-CN" sz="2400" dirty="0"/>
              <a:t>By using Distance Sensor to detect the crowdedness on these Conveyors</a:t>
            </a:r>
          </a:p>
        </p:txBody>
      </p:sp>
      <p:sp>
        <p:nvSpPr>
          <p:cNvPr id="18" name="文本框 4">
            <a:extLst>
              <a:ext uri="{FF2B5EF4-FFF2-40B4-BE49-F238E27FC236}">
                <a16:creationId xmlns:a16="http://schemas.microsoft.com/office/drawing/2014/main" id="{21F77917-7D5D-CD95-B230-37B7A76157BC}"/>
              </a:ext>
            </a:extLst>
          </p:cNvPr>
          <p:cNvSpPr txBox="1"/>
          <p:nvPr/>
        </p:nvSpPr>
        <p:spPr>
          <a:xfrm>
            <a:off x="10202091" y="149064"/>
            <a:ext cx="745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400" dirty="0"/>
              <a:t>Data Visualization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Part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6691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83B7A4-F516-D131-6605-48D8332EB5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368" t="-30" r="15415" b="-484"/>
          <a:stretch/>
        </p:blipFill>
        <p:spPr>
          <a:xfrm>
            <a:off x="185428" y="929640"/>
            <a:ext cx="17309118" cy="93573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6723480-2C49-F230-619E-4AD1269A505F}"/>
              </a:ext>
            </a:extLst>
          </p:cNvPr>
          <p:cNvSpPr txBox="1"/>
          <p:nvPr/>
        </p:nvSpPr>
        <p:spPr>
          <a:xfrm>
            <a:off x="10202091" y="149064"/>
            <a:ext cx="745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400" dirty="0"/>
              <a:t>Data Visualization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Part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8451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83B7A4-F516-D131-6605-48D8332EB5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368" t="58249" r="15415" b="-484"/>
          <a:stretch/>
        </p:blipFill>
        <p:spPr>
          <a:xfrm>
            <a:off x="185428" y="6355080"/>
            <a:ext cx="17309118" cy="3931920"/>
          </a:xfrm>
          <a:prstGeom prst="rect">
            <a:avLst/>
          </a:prstGeom>
        </p:spPr>
      </p:pic>
      <p:sp>
        <p:nvSpPr>
          <p:cNvPr id="2" name="文本框 4">
            <a:extLst>
              <a:ext uri="{FF2B5EF4-FFF2-40B4-BE49-F238E27FC236}">
                <a16:creationId xmlns:a16="http://schemas.microsoft.com/office/drawing/2014/main" id="{185D3137-DEA4-207D-A68D-47D37EC24B05}"/>
              </a:ext>
            </a:extLst>
          </p:cNvPr>
          <p:cNvSpPr txBox="1"/>
          <p:nvPr/>
        </p:nvSpPr>
        <p:spPr>
          <a:xfrm>
            <a:off x="10202091" y="149064"/>
            <a:ext cx="745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400" dirty="0"/>
              <a:t>Data Visualization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Part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C5CEE1-040D-8FC1-3E2A-BF7D3E19E12B}"/>
              </a:ext>
            </a:extLst>
          </p:cNvPr>
          <p:cNvSpPr txBox="1"/>
          <p:nvPr/>
        </p:nvSpPr>
        <p:spPr>
          <a:xfrm>
            <a:off x="10354491" y="301464"/>
            <a:ext cx="745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400" dirty="0"/>
              <a:t>Data Visualization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Part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9719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83B7A4-F516-D131-6605-48D8332EB5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368" t="58249" r="15415" b="-484"/>
          <a:stretch/>
        </p:blipFill>
        <p:spPr>
          <a:xfrm>
            <a:off x="185428" y="6355080"/>
            <a:ext cx="17309118" cy="393192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D9D8872-4E21-E0A2-C261-32030F407F61}"/>
              </a:ext>
            </a:extLst>
          </p:cNvPr>
          <p:cNvSpPr txBox="1"/>
          <p:nvPr/>
        </p:nvSpPr>
        <p:spPr>
          <a:xfrm>
            <a:off x="10998450" y="4473377"/>
            <a:ext cx="5866171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400" dirty="0">
                <a:solidFill>
                  <a:srgbClr val="E10010"/>
                </a:solidFill>
              </a:rPr>
              <a:t>How much parts are being scraped?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E1001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Counting the Parts being scrapped in 10minutes using Photocells</a:t>
            </a: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C49039CE-8931-A378-4087-3127CD0E3594}"/>
              </a:ext>
            </a:extLst>
          </p:cNvPr>
          <p:cNvSpPr txBox="1"/>
          <p:nvPr/>
        </p:nvSpPr>
        <p:spPr>
          <a:xfrm>
            <a:off x="796412" y="4473376"/>
            <a:ext cx="5866171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E1001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Which and How many by Variants?</a:t>
            </a:r>
          </a:p>
          <a:p>
            <a:pPr>
              <a:defRPr/>
            </a:pPr>
            <a:r>
              <a:rPr lang="en-US" altLang="zh-CN" sz="2400" dirty="0"/>
              <a:t>Counting the products(welded boxes) using RFIDs and “variant” </a:t>
            </a:r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772ED663-C07F-50C9-B542-4A0AB4DAB5E5}"/>
              </a:ext>
            </a:extLst>
          </p:cNvPr>
          <p:cNvSpPr txBox="1"/>
          <p:nvPr/>
        </p:nvSpPr>
        <p:spPr>
          <a:xfrm>
            <a:off x="10202091" y="149064"/>
            <a:ext cx="745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400" dirty="0"/>
              <a:t>Data Visualization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Part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7071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F56B1C-2BE3-CBE1-AAEB-7ED0E3971F2F}"/>
              </a:ext>
            </a:extLst>
          </p:cNvPr>
          <p:cNvSpPr txBox="1"/>
          <p:nvPr/>
        </p:nvSpPr>
        <p:spPr>
          <a:xfrm>
            <a:off x="1054100" y="3066008"/>
            <a:ext cx="83439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E10010"/>
                </a:solidFill>
              </a:rPr>
              <a:t>PL1StateMacheine.java (R1)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</a:rPr>
              <a:t>Assign variant to box A in the order of 2V1, 1V2, and 2V3, then take B and C from conveyor B and C respectively to assemble V1 (ABB), V2 (ABC), and V3 (ACC).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en-US" altLang="zh-CN" sz="2400" dirty="0">
                <a:solidFill>
                  <a:srgbClr val="E10010"/>
                </a:solidFill>
              </a:rPr>
              <a:t>PL1StateMacheine1.java (R2)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</a:rPr>
              <a:t>Perform welding work for V1, V2, and V3.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E10010"/>
              </a:solidFill>
            </a:endParaRPr>
          </a:p>
          <a:p>
            <a:r>
              <a:rPr lang="en-US" altLang="zh-CN" sz="2400" dirty="0">
                <a:solidFill>
                  <a:srgbClr val="E10010"/>
                </a:solidFill>
              </a:rPr>
              <a:t>PL1StateMacheine.java (R3)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</a:rPr>
              <a:t>Perform product sorting, placing V1 and V2 on conveyor belt D and placing V3 on conveyor belt E.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BA13B8-9187-35CB-51BB-90815B34C4C7}"/>
              </a:ext>
            </a:extLst>
          </p:cNvPr>
          <p:cNvSpPr txBox="1"/>
          <p:nvPr/>
        </p:nvSpPr>
        <p:spPr>
          <a:xfrm>
            <a:off x="10202091" y="149064"/>
            <a:ext cx="745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Robot Control Part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83B7A4-F516-D131-6605-48D8332EB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436" y="2274649"/>
            <a:ext cx="8204200" cy="649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3131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83B7A4-F516-D131-6605-48D8332EB5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368" t="-191" r="15415" b="-485"/>
          <a:stretch/>
        </p:blipFill>
        <p:spPr>
          <a:xfrm>
            <a:off x="185428" y="914400"/>
            <a:ext cx="17309118" cy="9372600"/>
          </a:xfrm>
          <a:prstGeom prst="rect">
            <a:avLst/>
          </a:prstGeom>
        </p:spPr>
      </p:pic>
      <p:sp>
        <p:nvSpPr>
          <p:cNvPr id="7" name="文本框 4">
            <a:extLst>
              <a:ext uri="{FF2B5EF4-FFF2-40B4-BE49-F238E27FC236}">
                <a16:creationId xmlns:a16="http://schemas.microsoft.com/office/drawing/2014/main" id="{31144C20-6B46-F761-78CA-E08D44A27A9E}"/>
              </a:ext>
            </a:extLst>
          </p:cNvPr>
          <p:cNvSpPr txBox="1"/>
          <p:nvPr/>
        </p:nvSpPr>
        <p:spPr>
          <a:xfrm>
            <a:off x="10202091" y="149064"/>
            <a:ext cx="745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400" dirty="0"/>
              <a:t>Data Visualization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Part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6965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A16E88-14A3-D0F1-7864-F66F560DA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6355" y="0"/>
            <a:ext cx="8171645" cy="10287000"/>
          </a:xfrm>
          <a:prstGeom prst="rect">
            <a:avLst/>
          </a:prstGeom>
        </p:spPr>
      </p:pic>
      <p:sp>
        <p:nvSpPr>
          <p:cNvPr id="10" name="Google Shape;328;p19">
            <a:extLst>
              <a:ext uri="{FF2B5EF4-FFF2-40B4-BE49-F238E27FC236}">
                <a16:creationId xmlns:a16="http://schemas.microsoft.com/office/drawing/2014/main" id="{4635BA33-5C86-E867-4A76-81A81752EB40}"/>
              </a:ext>
            </a:extLst>
          </p:cNvPr>
          <p:cNvSpPr txBox="1"/>
          <p:nvPr/>
        </p:nvSpPr>
        <p:spPr>
          <a:xfrm>
            <a:off x="629928" y="4774168"/>
            <a:ext cx="13944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tx1"/>
                </a:solidFill>
                <a:latin typeface="Inter SemiBold"/>
                <a:ea typeface="Inter SemiBold"/>
                <a:sym typeface="Inter SemiBold"/>
              </a:rPr>
              <a:t>Thank you for your attention.</a:t>
            </a:r>
            <a:endParaRPr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64990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F56B1C-2BE3-CBE1-AAEB-7ED0E3971F2F}"/>
              </a:ext>
            </a:extLst>
          </p:cNvPr>
          <p:cNvSpPr txBox="1"/>
          <p:nvPr/>
        </p:nvSpPr>
        <p:spPr>
          <a:xfrm>
            <a:off x="1193074" y="1267916"/>
            <a:ext cx="84716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E10010"/>
                </a:solidFill>
              </a:rPr>
              <a:t>PL1StateMacheine.java (R1) </a:t>
            </a:r>
          </a:p>
          <a:p>
            <a:r>
              <a:rPr lang="en-US" altLang="zh-CN" sz="2400" b="1" dirty="0">
                <a:solidFill>
                  <a:schemeClr val="tx1"/>
                </a:solidFill>
              </a:rPr>
              <a:t>Three sensors 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cA1Sen: Stop the box A, trigger R1 to get B/C</a:t>
            </a:r>
          </a:p>
          <a:p>
            <a:r>
              <a:rPr lang="en-US" altLang="zh-CN" sz="2400" dirty="0" err="1">
                <a:solidFill>
                  <a:schemeClr val="tx1"/>
                </a:solidFill>
              </a:rPr>
              <a:t>cBSen</a:t>
            </a:r>
            <a:r>
              <a:rPr lang="en-US" altLang="zh-CN" sz="2400" dirty="0">
                <a:solidFill>
                  <a:schemeClr val="tx1"/>
                </a:solidFill>
              </a:rPr>
              <a:t>: Stop the box B, tell R1 B is ready.</a:t>
            </a:r>
          </a:p>
          <a:p>
            <a:r>
              <a:rPr lang="en-US" altLang="zh-CN" sz="2400" dirty="0" err="1">
                <a:solidFill>
                  <a:schemeClr val="tx1"/>
                </a:solidFill>
              </a:rPr>
              <a:t>cCSen</a:t>
            </a:r>
            <a:r>
              <a:rPr lang="en-US" altLang="zh-CN" sz="2400" dirty="0">
                <a:solidFill>
                  <a:schemeClr val="tx1"/>
                </a:solidFill>
              </a:rPr>
              <a:t>: Stop the box C, tell R1 B is ready.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BA13B8-9187-35CB-51BB-90815B34C4C7}"/>
              </a:ext>
            </a:extLst>
          </p:cNvPr>
          <p:cNvSpPr txBox="1"/>
          <p:nvPr/>
        </p:nvSpPr>
        <p:spPr>
          <a:xfrm>
            <a:off x="10202091" y="149064"/>
            <a:ext cx="745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Robot Control Part</a:t>
            </a:r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D08AC1D-862B-075D-9DAF-A53BB9F6C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3074" y="908859"/>
            <a:ext cx="7379426" cy="90909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B665E4-CF54-AF9D-5B49-DF10F2797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074" y="3884504"/>
            <a:ext cx="7521435" cy="431740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B8928F0-D9FD-94BB-2971-D0B09AD10111}"/>
              </a:ext>
            </a:extLst>
          </p:cNvPr>
          <p:cNvSpPr txBox="1"/>
          <p:nvPr/>
        </p:nvSpPr>
        <p:spPr>
          <a:xfrm>
            <a:off x="5306291" y="7403766"/>
            <a:ext cx="1925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 err="1">
                <a:solidFill>
                  <a:schemeClr val="tx1"/>
                </a:solidFill>
              </a:rPr>
              <a:t>cCSen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426F3B-8363-3233-0706-ECF2BA14051D}"/>
              </a:ext>
            </a:extLst>
          </p:cNvPr>
          <p:cNvSpPr txBox="1"/>
          <p:nvPr/>
        </p:nvSpPr>
        <p:spPr>
          <a:xfrm>
            <a:off x="2286792" y="7312223"/>
            <a:ext cx="1925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 err="1">
                <a:solidFill>
                  <a:schemeClr val="tx1"/>
                </a:solidFill>
              </a:rPr>
              <a:t>cBSen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74CAD8-58EA-6813-8238-3AC4AAC4A2B3}"/>
              </a:ext>
            </a:extLst>
          </p:cNvPr>
          <p:cNvSpPr txBox="1"/>
          <p:nvPr/>
        </p:nvSpPr>
        <p:spPr>
          <a:xfrm>
            <a:off x="4953791" y="5750817"/>
            <a:ext cx="1925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</a:rPr>
              <a:t>cA1Sen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5230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F56B1C-2BE3-CBE1-AAEB-7ED0E3971F2F}"/>
              </a:ext>
            </a:extLst>
          </p:cNvPr>
          <p:cNvSpPr txBox="1"/>
          <p:nvPr/>
        </p:nvSpPr>
        <p:spPr>
          <a:xfrm>
            <a:off x="489129" y="1671355"/>
            <a:ext cx="761841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E10010"/>
                </a:solidFill>
              </a:rPr>
              <a:t>PL1StateMacheine.java (R1) </a:t>
            </a:r>
          </a:p>
          <a:p>
            <a:r>
              <a:rPr lang="en-US" altLang="zh-CN" sz="2400" b="1" dirty="0">
                <a:solidFill>
                  <a:schemeClr val="tx1"/>
                </a:solidFill>
              </a:rPr>
              <a:t>Challenge: 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How to prevent a robot from overlapping with the first box when placing the second box?</a:t>
            </a: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en-US" altLang="zh-CN" sz="2400" b="1" dirty="0">
                <a:solidFill>
                  <a:schemeClr val="tx1"/>
                </a:solidFill>
              </a:rPr>
              <a:t>Solution:</a:t>
            </a:r>
          </a:p>
          <a:p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‘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</a:t>
            </a:r>
            <a:r>
              <a:rPr lang="en-US" altLang="zh-CN" sz="2400" dirty="0">
                <a:solidFill>
                  <a:schemeClr val="tx1"/>
                </a:solidFill>
                <a:latin typeface="Arial Unicode MS"/>
              </a:rPr>
              <a:t>x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Height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’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a boolean variable used to control the height adjustment of the robot when placing the second box. Specifically,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V1Height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acts as a flag indicating whether a height adjustment is necessary to avoid overlap </a:t>
            </a:r>
            <a:r>
              <a:rPr lang="en-US" altLang="zh-CN" sz="2400" dirty="0">
                <a:solidFill>
                  <a:schemeClr val="tx1"/>
                </a:solidFill>
              </a:rPr>
              <a:t>in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V1.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altLang="zh-CN" sz="2400" b="1" dirty="0">
              <a:solidFill>
                <a:schemeClr val="tx1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BA13B8-9187-35CB-51BB-90815B34C4C7}"/>
              </a:ext>
            </a:extLst>
          </p:cNvPr>
          <p:cNvSpPr txBox="1"/>
          <p:nvPr/>
        </p:nvSpPr>
        <p:spPr>
          <a:xfrm>
            <a:off x="10202091" y="149064"/>
            <a:ext cx="745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Robot Control Part</a:t>
            </a:r>
            <a:endParaRPr lang="zh-CN" altLang="en-US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6618A93-7D36-D06F-26AB-5C6EFD40F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986" y="1783172"/>
            <a:ext cx="9183382" cy="55443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4B12888-E407-755E-3E4C-8988CB7B2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41" y="7476562"/>
            <a:ext cx="10059804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4665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BA13B8-9187-35CB-51BB-90815B34C4C7}"/>
              </a:ext>
            </a:extLst>
          </p:cNvPr>
          <p:cNvSpPr txBox="1"/>
          <p:nvPr/>
        </p:nvSpPr>
        <p:spPr>
          <a:xfrm>
            <a:off x="10202091" y="149064"/>
            <a:ext cx="745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Robot Control Part</a:t>
            </a:r>
            <a:endParaRPr lang="zh-CN" altLang="en-US" sz="2400" dirty="0"/>
          </a:p>
        </p:txBody>
      </p:sp>
      <p:pic>
        <p:nvPicPr>
          <p:cNvPr id="6" name="Overlap_R1">
            <a:hlinkClick r:id="" action="ppaction://media"/>
            <a:extLst>
              <a:ext uri="{FF2B5EF4-FFF2-40B4-BE49-F238E27FC236}">
                <a16:creationId xmlns:a16="http://schemas.microsoft.com/office/drawing/2014/main" id="{DC318D41-F07B-8B40-4972-207B3C7D3B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97943" y="1007341"/>
            <a:ext cx="13692113" cy="827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838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F56B1C-2BE3-CBE1-AAEB-7ED0E3971F2F}"/>
              </a:ext>
            </a:extLst>
          </p:cNvPr>
          <p:cNvSpPr txBox="1"/>
          <p:nvPr/>
        </p:nvSpPr>
        <p:spPr>
          <a:xfrm>
            <a:off x="1054099" y="2193171"/>
            <a:ext cx="8343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E10010"/>
                </a:solidFill>
              </a:rPr>
              <a:t>PL1StateMacheine1.java (R2)</a:t>
            </a:r>
          </a:p>
          <a:p>
            <a:r>
              <a:rPr lang="en-US" altLang="zh-CN" sz="2400" b="1" dirty="0">
                <a:solidFill>
                  <a:schemeClr val="tx1"/>
                </a:solidFill>
              </a:rPr>
              <a:t>One sensor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cA2Sen: Stop the Vx, trigger R2 to start welding.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BA13B8-9187-35CB-51BB-90815B34C4C7}"/>
              </a:ext>
            </a:extLst>
          </p:cNvPr>
          <p:cNvSpPr txBox="1"/>
          <p:nvPr/>
        </p:nvSpPr>
        <p:spPr>
          <a:xfrm>
            <a:off x="10202091" y="149064"/>
            <a:ext cx="745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Robot Control Part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6DC8BE-BE30-FA77-F2C7-A78BECEBB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7065" y="2972593"/>
            <a:ext cx="7837208" cy="43418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E7EE99-F84D-93F1-8F29-C168C30E2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099" y="4059217"/>
            <a:ext cx="7521865" cy="50570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09A0641-D98F-8E51-D72A-E108D252D2C7}"/>
              </a:ext>
            </a:extLst>
          </p:cNvPr>
          <p:cNvSpPr txBox="1"/>
          <p:nvPr/>
        </p:nvSpPr>
        <p:spPr>
          <a:xfrm>
            <a:off x="4969031" y="6295366"/>
            <a:ext cx="1925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</a:rPr>
              <a:t>cA2Sen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956220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BA13B8-9187-35CB-51BB-90815B34C4C7}"/>
              </a:ext>
            </a:extLst>
          </p:cNvPr>
          <p:cNvSpPr txBox="1"/>
          <p:nvPr/>
        </p:nvSpPr>
        <p:spPr>
          <a:xfrm>
            <a:off x="10202091" y="149064"/>
            <a:ext cx="745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Robot Control Part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4E839F-969F-E555-DA98-6E62724ACBF5}"/>
              </a:ext>
            </a:extLst>
          </p:cNvPr>
          <p:cNvSpPr txBox="1"/>
          <p:nvPr/>
        </p:nvSpPr>
        <p:spPr>
          <a:xfrm>
            <a:off x="489129" y="1671355"/>
            <a:ext cx="150573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E10010"/>
                </a:solidFill>
              </a:rPr>
              <a:t>PL1StateMacheine1.java (R2) </a:t>
            </a:r>
          </a:p>
          <a:p>
            <a:r>
              <a:rPr lang="en-US" altLang="zh-CN" sz="2400" b="1" dirty="0">
                <a:solidFill>
                  <a:schemeClr val="tx1"/>
                </a:solidFill>
              </a:rPr>
              <a:t>Challenge: 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How to make the welding gun move naturally along the connected edges while in motion?</a:t>
            </a: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en-US" altLang="zh-CN" sz="2400" b="1" dirty="0">
                <a:solidFill>
                  <a:schemeClr val="tx1"/>
                </a:solidFill>
              </a:rPr>
              <a:t>Solution:</a:t>
            </a:r>
          </a:p>
          <a:p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Adjust the welding gun direction only at turning points.</a:t>
            </a:r>
            <a:endParaRPr lang="en-US" altLang="zh-CN" sz="2400" b="1" dirty="0">
              <a:solidFill>
                <a:schemeClr val="tx1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F9A044A-0B42-9BBA-55F6-E04FBB72D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629" y="4527935"/>
            <a:ext cx="14682707" cy="493536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E69083-70B7-2F17-7C58-00280F442C15}"/>
              </a:ext>
            </a:extLst>
          </p:cNvPr>
          <p:cNvSpPr/>
          <p:nvPr/>
        </p:nvSpPr>
        <p:spPr>
          <a:xfrm>
            <a:off x="2051396" y="5514109"/>
            <a:ext cx="13799128" cy="858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3541308-44B0-063E-0B67-942EC7B59B1C}"/>
              </a:ext>
            </a:extLst>
          </p:cNvPr>
          <p:cNvSpPr/>
          <p:nvPr/>
        </p:nvSpPr>
        <p:spPr>
          <a:xfrm>
            <a:off x="2051396" y="6373091"/>
            <a:ext cx="13799128" cy="858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7D8C2E-3CBA-3F73-2AA0-0C5BF4A96540}"/>
              </a:ext>
            </a:extLst>
          </p:cNvPr>
          <p:cNvSpPr/>
          <p:nvPr/>
        </p:nvSpPr>
        <p:spPr>
          <a:xfrm>
            <a:off x="2051396" y="7232073"/>
            <a:ext cx="13799128" cy="10252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85DA75B-2786-9373-B5C2-D0F3F98390C5}"/>
              </a:ext>
            </a:extLst>
          </p:cNvPr>
          <p:cNvSpPr txBox="1"/>
          <p:nvPr/>
        </p:nvSpPr>
        <p:spPr>
          <a:xfrm>
            <a:off x="16150044" y="6202417"/>
            <a:ext cx="19257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Don’t move. Only adjust the direction</a:t>
            </a:r>
            <a:r>
              <a:rPr lang="en-US" altLang="zh-CN" sz="2400" dirty="0">
                <a:solidFill>
                  <a:schemeClr val="tx1"/>
                </a:solidFill>
              </a:rPr>
              <a:t>.</a:t>
            </a:r>
            <a:endParaRPr lang="zh-CN" altLang="en-US" sz="11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6332140-52A8-886E-6E4D-876211033C67}"/>
              </a:ext>
            </a:extLst>
          </p:cNvPr>
          <p:cNvSpPr/>
          <p:nvPr/>
        </p:nvSpPr>
        <p:spPr>
          <a:xfrm>
            <a:off x="2055912" y="6026083"/>
            <a:ext cx="13799128" cy="8155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6F279A8-5D7A-E3EC-00CA-3D2843836322}"/>
              </a:ext>
            </a:extLst>
          </p:cNvPr>
          <p:cNvSpPr/>
          <p:nvPr/>
        </p:nvSpPr>
        <p:spPr>
          <a:xfrm>
            <a:off x="2057952" y="6841615"/>
            <a:ext cx="13799128" cy="85898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E84EBEA-62AA-E5B3-44E9-EF3C79D51F53}"/>
              </a:ext>
            </a:extLst>
          </p:cNvPr>
          <p:cNvSpPr/>
          <p:nvPr/>
        </p:nvSpPr>
        <p:spPr>
          <a:xfrm>
            <a:off x="2055912" y="5164543"/>
            <a:ext cx="13799128" cy="86427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3420959-4C1C-FEB9-9D2E-EBDEACD3FCBC}"/>
              </a:ext>
            </a:extLst>
          </p:cNvPr>
          <p:cNvSpPr/>
          <p:nvPr/>
        </p:nvSpPr>
        <p:spPr>
          <a:xfrm>
            <a:off x="2055912" y="7700596"/>
            <a:ext cx="13799128" cy="85962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8D5422F-F68B-DC96-1EE4-4F8426E1E0FF}"/>
              </a:ext>
            </a:extLst>
          </p:cNvPr>
          <p:cNvSpPr txBox="1"/>
          <p:nvPr/>
        </p:nvSpPr>
        <p:spPr>
          <a:xfrm>
            <a:off x="335280" y="6006590"/>
            <a:ext cx="19257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Don’t change the direction. Only linear move.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79588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FDDEFB-99A8-1DCA-1D13-1FDBA81BF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28" y="144242"/>
            <a:ext cx="2963773" cy="61555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6B5CBC-850F-BCD8-9826-3A3B5C3E89D2}"/>
              </a:ext>
            </a:extLst>
          </p:cNvPr>
          <p:cNvSpPr/>
          <p:nvPr/>
        </p:nvSpPr>
        <p:spPr>
          <a:xfrm>
            <a:off x="9575074" y="0"/>
            <a:ext cx="8712926" cy="7597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BA13B8-9187-35CB-51BB-90815B34C4C7}"/>
              </a:ext>
            </a:extLst>
          </p:cNvPr>
          <p:cNvSpPr txBox="1"/>
          <p:nvPr/>
        </p:nvSpPr>
        <p:spPr>
          <a:xfrm>
            <a:off x="10202091" y="149064"/>
            <a:ext cx="745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Robot Control Part</a:t>
            </a:r>
            <a:endParaRPr lang="zh-CN" altLang="en-US" sz="2400" dirty="0"/>
          </a:p>
        </p:txBody>
      </p:sp>
      <p:pic>
        <p:nvPicPr>
          <p:cNvPr id="2" name="Welding_R2">
            <a:hlinkClick r:id="" action="ppaction://media"/>
            <a:extLst>
              <a:ext uri="{FF2B5EF4-FFF2-40B4-BE49-F238E27FC236}">
                <a16:creationId xmlns:a16="http://schemas.microsoft.com/office/drawing/2014/main" id="{9AC69C44-C300-D228-9BED-D1C4D4BF48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49201" y="1060046"/>
            <a:ext cx="12011891" cy="81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553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ngineering Project Proposal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1673</TotalTime>
  <Words>1152</Words>
  <Application>Microsoft Office PowerPoint</Application>
  <PresentationFormat>Custom</PresentationFormat>
  <Paragraphs>137</Paragraphs>
  <Slides>31</Slides>
  <Notes>31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Inter</vt:lpstr>
      <vt:lpstr>Arial</vt:lpstr>
      <vt:lpstr>Calibri</vt:lpstr>
      <vt:lpstr>Inter SemiBold</vt:lpstr>
      <vt:lpstr>Arial Unicode MS</vt:lpstr>
      <vt:lpstr>Engineering Project Proposal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Hussain Shafi Saad Raza</cp:lastModifiedBy>
  <cp:revision>28</cp:revision>
  <dcterms:modified xsi:type="dcterms:W3CDTF">2024-06-10T22:07:36Z</dcterms:modified>
</cp:coreProperties>
</file>